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Lst>
  <p:notesMasterIdLst>
    <p:notesMasterId r:id="rId24"/>
  </p:notesMasterIdLst>
  <p:sldIdLst>
    <p:sldId id="256" r:id="rId2"/>
    <p:sldId id="272" r:id="rId3"/>
    <p:sldId id="273" r:id="rId4"/>
    <p:sldId id="274" r:id="rId5"/>
    <p:sldId id="275" r:id="rId6"/>
    <p:sldId id="280" r:id="rId7"/>
    <p:sldId id="269" r:id="rId8"/>
    <p:sldId id="257" r:id="rId9"/>
    <p:sldId id="258" r:id="rId10"/>
    <p:sldId id="260" r:id="rId11"/>
    <p:sldId id="266" r:id="rId12"/>
    <p:sldId id="261" r:id="rId13"/>
    <p:sldId id="276" r:id="rId14"/>
    <p:sldId id="259" r:id="rId15"/>
    <p:sldId id="267" r:id="rId16"/>
    <p:sldId id="262" r:id="rId17"/>
    <p:sldId id="263" r:id="rId18"/>
    <p:sldId id="264" r:id="rId19"/>
    <p:sldId id="277" r:id="rId20"/>
    <p:sldId id="265" r:id="rId21"/>
    <p:sldId id="268"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A9A86-A338-4A9E-91C5-2917F1586A5D}" type="datetimeFigureOut">
              <a:rPr lang="en-US" smtClean="0"/>
              <a:t>9/17/2023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2666E-5F7D-4FEF-930D-E7044CD0DC85}" type="slidenum">
              <a:rPr lang="en-US" smtClean="0"/>
              <a:t>‹#›</a:t>
            </a:fld>
            <a:endParaRPr lang="en-US"/>
          </a:p>
        </p:txBody>
      </p:sp>
    </p:spTree>
    <p:extLst>
      <p:ext uri="{BB962C8B-B14F-4D97-AF65-F5344CB8AC3E}">
        <p14:creationId xmlns:p14="http://schemas.microsoft.com/office/powerpoint/2010/main" val="1941171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2666E-5F7D-4FEF-930D-E7044CD0DC85}" type="slidenum">
              <a:rPr lang="en-US" smtClean="0"/>
              <a:t>1</a:t>
            </a:fld>
            <a:endParaRPr lang="en-US"/>
          </a:p>
        </p:txBody>
      </p:sp>
    </p:spTree>
    <p:extLst>
      <p:ext uri="{BB962C8B-B14F-4D97-AF65-F5344CB8AC3E}">
        <p14:creationId xmlns:p14="http://schemas.microsoft.com/office/powerpoint/2010/main" val="3669170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4F1910F8-142B-40D3-A24B-5CBFFB229E97}" type="datetimeFigureOut">
              <a:rPr lang="en-US" smtClean="0"/>
              <a:t>9/17/2023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09E6B89B-8151-4EAB-A7F2-E7D9F003517E}" type="slidenum">
              <a:rPr lang="en-US" smtClean="0"/>
              <a:t>‹#›</a:t>
            </a:fld>
            <a:endParaRPr lang="en-US"/>
          </a:p>
        </p:txBody>
      </p:sp>
    </p:spTree>
    <p:extLst>
      <p:ext uri="{BB962C8B-B14F-4D97-AF65-F5344CB8AC3E}">
        <p14:creationId xmlns:p14="http://schemas.microsoft.com/office/powerpoint/2010/main" val="408859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910F8-142B-40D3-A24B-5CBFFB229E97}"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233220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4F1910F8-142B-40D3-A24B-5CBFFB229E97}" type="datetimeFigureOut">
              <a:rPr lang="en-US" smtClean="0"/>
              <a:t>9/17/2023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09E6B89B-8151-4EAB-A7F2-E7D9F003517E}" type="slidenum">
              <a:rPr lang="en-US" smtClean="0"/>
              <a:t>‹#›</a:t>
            </a:fld>
            <a:endParaRPr lang="en-US"/>
          </a:p>
        </p:txBody>
      </p:sp>
    </p:spTree>
    <p:extLst>
      <p:ext uri="{BB962C8B-B14F-4D97-AF65-F5344CB8AC3E}">
        <p14:creationId xmlns:p14="http://schemas.microsoft.com/office/powerpoint/2010/main" val="314142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1910F8-142B-40D3-A24B-5CBFFB229E97}"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1600813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F1910F8-142B-40D3-A24B-5CBFFB229E97}" type="datetimeFigureOut">
              <a:rPr lang="en-US" smtClean="0"/>
              <a:t>9/17/2023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09E6B89B-8151-4EAB-A7F2-E7D9F003517E}" type="slidenum">
              <a:rPr lang="en-US" smtClean="0"/>
              <a:t>‹#›</a:t>
            </a:fld>
            <a:endParaRPr lang="en-US"/>
          </a:p>
        </p:txBody>
      </p:sp>
    </p:spTree>
    <p:extLst>
      <p:ext uri="{BB962C8B-B14F-4D97-AF65-F5344CB8AC3E}">
        <p14:creationId xmlns:p14="http://schemas.microsoft.com/office/powerpoint/2010/main" val="14931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1910F8-142B-40D3-A24B-5CBFFB229E97}"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161174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1910F8-142B-40D3-A24B-5CBFFB229E97}"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2413361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F1910F8-142B-40D3-A24B-5CBFFB229E97}"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E6B89B-8151-4EAB-A7F2-E7D9F003517E}"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03514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910F8-142B-40D3-A24B-5CBFFB229E97}"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13310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4F1910F8-142B-40D3-A24B-5CBFFB229E97}" type="datetimeFigureOut">
              <a:rPr lang="en-US" smtClean="0"/>
              <a:t>9/17/2023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09E6B89B-8151-4EAB-A7F2-E7D9F003517E}" type="slidenum">
              <a:rPr lang="en-US" smtClean="0"/>
              <a:t>‹#›</a:t>
            </a:fld>
            <a:endParaRPr lang="en-US"/>
          </a:p>
        </p:txBody>
      </p:sp>
    </p:spTree>
    <p:extLst>
      <p:ext uri="{BB962C8B-B14F-4D97-AF65-F5344CB8AC3E}">
        <p14:creationId xmlns:p14="http://schemas.microsoft.com/office/powerpoint/2010/main" val="339584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F1910F8-142B-40D3-A24B-5CBFFB229E97}"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E6B89B-8151-4EAB-A7F2-E7D9F003517E}" type="slidenum">
              <a:rPr lang="en-US" smtClean="0"/>
              <a:t>‹#›</a:t>
            </a:fld>
            <a:endParaRPr lang="en-US"/>
          </a:p>
        </p:txBody>
      </p:sp>
    </p:spTree>
    <p:extLst>
      <p:ext uri="{BB962C8B-B14F-4D97-AF65-F5344CB8AC3E}">
        <p14:creationId xmlns:p14="http://schemas.microsoft.com/office/powerpoint/2010/main" val="2611415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4F1910F8-142B-40D3-A24B-5CBFFB229E97}" type="datetimeFigureOut">
              <a:rPr lang="en-US" smtClean="0"/>
              <a:t>9/17/2023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09E6B89B-8151-4EAB-A7F2-E7D9F003517E}"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59962999"/>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startit.rs/rezultati-istrazivanja-programerske-scene-u-srbiji-sve-je-vise-zena-u-struci-javascript-najpopularnija-tehnologija-plate-seniora-porasle" TargetMode="External"/><Relationship Id="rId2" Type="http://schemas.openxmlformats.org/officeDocument/2006/relationships/hyperlink" Target="https://www.netokracija.rs/najtrazenije-pozicije-it-srbija-18967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ndeed.com/career/salaries" TargetMode="External"/><Relationship Id="rId2" Type="http://schemas.openxmlformats.org/officeDocument/2006/relationships/hyperlink" Target="https://arc.dev/salaries" TargetMode="External"/><Relationship Id="rId1" Type="http://schemas.openxmlformats.org/officeDocument/2006/relationships/slideLayout" Target="../slideLayouts/slideLayout2.xml"/><Relationship Id="rId6" Type="http://schemas.openxmlformats.org/officeDocument/2006/relationships/hyperlink" Target="https://justjoin.it/" TargetMode="External"/><Relationship Id="rId5" Type="http://schemas.openxmlformats.org/officeDocument/2006/relationships/hyperlink" Target="https://www.talent.com/salary" TargetMode="External"/><Relationship Id="rId4" Type="http://schemas.openxmlformats.org/officeDocument/2006/relationships/hyperlink" Target="https://uk.talent.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rmin.Alibasic@udg.edu.me"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mailto:Luka.Filipovic@udg.edu.me"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academy.oracle.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cademy.oracle.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BZ" sz="4000" dirty="0" err="1" smtClean="0"/>
              <a:t>Baze</a:t>
            </a:r>
            <a:r>
              <a:rPr lang="en-BZ" sz="4000" dirty="0" smtClean="0"/>
              <a:t> </a:t>
            </a:r>
            <a:r>
              <a:rPr lang="en-BZ" sz="4000" dirty="0" err="1" smtClean="0"/>
              <a:t>podataka</a:t>
            </a:r>
            <a:endParaRPr lang="en-US" sz="4000" dirty="0"/>
          </a:p>
        </p:txBody>
      </p:sp>
      <p:sp>
        <p:nvSpPr>
          <p:cNvPr id="4" name="Text Placeholder 3"/>
          <p:cNvSpPr>
            <a:spLocks noGrp="1"/>
          </p:cNvSpPr>
          <p:nvPr>
            <p:ph type="body" idx="1"/>
          </p:nvPr>
        </p:nvSpPr>
        <p:spPr>
          <a:xfrm>
            <a:off x="581192" y="5241303"/>
            <a:ext cx="11029615" cy="1145356"/>
          </a:xfrm>
        </p:spPr>
        <p:txBody>
          <a:bodyPr/>
          <a:lstStyle/>
          <a:p>
            <a:pPr algn="r"/>
            <a:r>
              <a:rPr lang="en-US" dirty="0" smtClean="0">
                <a:solidFill>
                  <a:schemeClr val="bg1"/>
                </a:solidFill>
              </a:rPr>
              <a:t>luka </a:t>
            </a:r>
            <a:r>
              <a:rPr lang="en-US" dirty="0" err="1" smtClean="0">
                <a:solidFill>
                  <a:schemeClr val="bg1"/>
                </a:solidFill>
              </a:rPr>
              <a:t>filipovi</a:t>
            </a:r>
            <a:r>
              <a:rPr lang="sr-Latn-ME" dirty="0" smtClean="0">
                <a:solidFill>
                  <a:schemeClr val="bg1"/>
                </a:solidFill>
              </a:rPr>
              <a:t>ć</a:t>
            </a:r>
            <a:endParaRPr lang="en-US" dirty="0" smtClean="0">
              <a:solidFill>
                <a:schemeClr val="bg1"/>
              </a:solidFill>
            </a:endParaRPr>
          </a:p>
          <a:p>
            <a:pPr algn="r"/>
            <a:r>
              <a:rPr lang="en-US" dirty="0" smtClean="0">
                <a:solidFill>
                  <a:schemeClr val="bg1"/>
                </a:solidFill>
              </a:rPr>
              <a:t>Luka.Filipovic@udg.edu.me</a:t>
            </a:r>
          </a:p>
          <a:p>
            <a:pPr algn="r"/>
            <a:endParaRPr lang="en-US" dirty="0">
              <a:solidFill>
                <a:schemeClr val="bg1"/>
              </a:solidFill>
            </a:endParaRPr>
          </a:p>
        </p:txBody>
      </p:sp>
    </p:spTree>
    <p:extLst>
      <p:ext uri="{BB962C8B-B14F-4D97-AF65-F5344CB8AC3E}">
        <p14:creationId xmlns:p14="http://schemas.microsoft.com/office/powerpoint/2010/main" val="2959748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Gdje</a:t>
            </a:r>
            <a:r>
              <a:rPr lang="en-US" dirty="0" smtClean="0"/>
              <a:t> se </a:t>
            </a:r>
            <a:r>
              <a:rPr lang="en-US" dirty="0" err="1" smtClean="0"/>
              <a:t>nalaze</a:t>
            </a:r>
            <a:endParaRPr lang="en-US" dirty="0"/>
          </a:p>
        </p:txBody>
      </p:sp>
      <p:sp>
        <p:nvSpPr>
          <p:cNvPr id="3" name="Content Placeholder 2"/>
          <p:cNvSpPr>
            <a:spLocks noGrp="1"/>
          </p:cNvSpPr>
          <p:nvPr>
            <p:ph idx="1"/>
          </p:nvPr>
        </p:nvSpPr>
        <p:spPr/>
        <p:txBody>
          <a:bodyPr/>
          <a:lstStyle/>
          <a:p>
            <a:r>
              <a:rPr lang="en-US" dirty="0" err="1" smtClean="0"/>
              <a:t>Infromacioni</a:t>
            </a:r>
            <a:r>
              <a:rPr lang="en-US" dirty="0" smtClean="0"/>
              <a:t> </a:t>
            </a:r>
            <a:r>
              <a:rPr lang="en-US" dirty="0" err="1" smtClean="0"/>
              <a:t>sistemi</a:t>
            </a:r>
            <a:r>
              <a:rPr lang="en-US" dirty="0" smtClean="0"/>
              <a:t> (</a:t>
            </a:r>
            <a:r>
              <a:rPr lang="en-US" dirty="0" err="1" smtClean="0"/>
              <a:t>studentski</a:t>
            </a:r>
            <a:r>
              <a:rPr lang="en-US" dirty="0" smtClean="0"/>
              <a:t>, </a:t>
            </a:r>
            <a:r>
              <a:rPr lang="en-US" dirty="0" err="1" smtClean="0"/>
              <a:t>mup</a:t>
            </a:r>
            <a:r>
              <a:rPr lang="en-US" dirty="0" smtClean="0"/>
              <a:t>, </a:t>
            </a:r>
            <a:r>
              <a:rPr lang="en-US" dirty="0" err="1" smtClean="0"/>
              <a:t>avio</a:t>
            </a:r>
            <a:r>
              <a:rPr lang="en-US" dirty="0" smtClean="0"/>
              <a:t> </a:t>
            </a:r>
            <a:r>
              <a:rPr lang="en-US" dirty="0" err="1" smtClean="0"/>
              <a:t>karte</a:t>
            </a:r>
            <a:r>
              <a:rPr lang="en-US" dirty="0" smtClean="0"/>
              <a:t>, </a:t>
            </a:r>
            <a:r>
              <a:rPr lang="en-US" dirty="0" err="1" smtClean="0"/>
              <a:t>hoteli</a:t>
            </a:r>
            <a:r>
              <a:rPr lang="en-US" dirty="0" smtClean="0"/>
              <a:t>… )</a:t>
            </a:r>
          </a:p>
          <a:p>
            <a:r>
              <a:rPr lang="en-US" dirty="0" err="1" smtClean="0"/>
              <a:t>Pretrazivaci</a:t>
            </a:r>
            <a:r>
              <a:rPr lang="en-US" dirty="0" smtClean="0"/>
              <a:t> </a:t>
            </a:r>
          </a:p>
          <a:p>
            <a:r>
              <a:rPr lang="en-US" dirty="0" smtClean="0"/>
              <a:t>Web </a:t>
            </a:r>
            <a:r>
              <a:rPr lang="en-US" dirty="0" err="1" smtClean="0"/>
              <a:t>prezentacije</a:t>
            </a:r>
            <a:endParaRPr lang="en-US" dirty="0" smtClean="0"/>
          </a:p>
          <a:p>
            <a:r>
              <a:rPr lang="en-US" dirty="0" err="1" smtClean="0"/>
              <a:t>Banke</a:t>
            </a:r>
            <a:endParaRPr lang="en-US" dirty="0" smtClean="0"/>
          </a:p>
          <a:p>
            <a:r>
              <a:rPr lang="en-US" dirty="0"/>
              <a:t>Google </a:t>
            </a:r>
            <a:r>
              <a:rPr lang="en-US" dirty="0" smtClean="0"/>
              <a:t>- </a:t>
            </a:r>
            <a:r>
              <a:rPr lang="en-US" dirty="0" err="1" smtClean="0"/>
              <a:t>sopstveni</a:t>
            </a:r>
            <a:r>
              <a:rPr lang="en-US" dirty="0" smtClean="0"/>
              <a:t> backend </a:t>
            </a:r>
            <a:r>
              <a:rPr lang="en-US" dirty="0" err="1" smtClean="0"/>
              <a:t>sistem</a:t>
            </a:r>
            <a:r>
              <a:rPr lang="en-US" dirty="0" smtClean="0"/>
              <a:t> </a:t>
            </a:r>
            <a:r>
              <a:rPr lang="en-US" dirty="0" err="1" smtClean="0"/>
              <a:t>nazvan</a:t>
            </a:r>
            <a:r>
              <a:rPr lang="en-US" dirty="0" smtClean="0"/>
              <a:t> </a:t>
            </a:r>
            <a:r>
              <a:rPr lang="en-US" dirty="0" err="1" smtClean="0"/>
              <a:t>BigTable</a:t>
            </a:r>
            <a:r>
              <a:rPr lang="en-US" dirty="0" smtClean="0"/>
              <a:t>. </a:t>
            </a:r>
          </a:p>
          <a:p>
            <a:r>
              <a:rPr lang="en-US" dirty="0" smtClean="0"/>
              <a:t>Skype - </a:t>
            </a:r>
            <a:r>
              <a:rPr lang="en-US" dirty="0" err="1" smtClean="0"/>
              <a:t>PostgresSQL</a:t>
            </a:r>
            <a:r>
              <a:rPr lang="en-US" dirty="0" smtClean="0"/>
              <a:t> </a:t>
            </a:r>
          </a:p>
          <a:p>
            <a:pPr lvl="1"/>
            <a:r>
              <a:rPr lang="en-US" sz="1200" dirty="0" smtClean="0"/>
              <a:t>C</a:t>
            </a:r>
            <a:r>
              <a:rPr lang="en-US" sz="1200" dirty="0"/>
              <a:t>:\Users\Username\AppData\Roaming\Skype\ </a:t>
            </a:r>
            <a:endParaRPr lang="en-US" sz="1200" dirty="0" smtClean="0"/>
          </a:p>
          <a:p>
            <a:r>
              <a:rPr lang="en-US" dirty="0" smtClean="0"/>
              <a:t>Android </a:t>
            </a:r>
            <a:r>
              <a:rPr lang="en-US" dirty="0" err="1"/>
              <a:t>aplikacije</a:t>
            </a:r>
            <a:r>
              <a:rPr lang="en-US" dirty="0"/>
              <a:t> - </a:t>
            </a:r>
            <a:r>
              <a:rPr lang="en-US" dirty="0" err="1"/>
              <a:t>SqlLite</a:t>
            </a:r>
            <a:endParaRPr lang="en-US" dirty="0" smtClean="0"/>
          </a:p>
          <a:p>
            <a:endParaRPr lang="en-US" dirty="0"/>
          </a:p>
        </p:txBody>
      </p:sp>
      <p:pic>
        <p:nvPicPr>
          <p:cNvPr id="2050" name="Picture 2" descr="A Comparison of SQL and NoSQL to Simplify Your Database Decision - DZone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066" y="4350969"/>
            <a:ext cx="7209934" cy="2507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432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tipovi</a:t>
            </a:r>
            <a:endParaRPr lang="en-US" dirty="0"/>
          </a:p>
        </p:txBody>
      </p:sp>
      <p:sp>
        <p:nvSpPr>
          <p:cNvPr id="3" name="Content Placeholder 2"/>
          <p:cNvSpPr>
            <a:spLocks noGrp="1"/>
          </p:cNvSpPr>
          <p:nvPr>
            <p:ph idx="1"/>
          </p:nvPr>
        </p:nvSpPr>
        <p:spPr/>
        <p:txBody>
          <a:bodyPr>
            <a:normAutofit fontScale="92500" lnSpcReduction="20000"/>
          </a:bodyPr>
          <a:lstStyle/>
          <a:p>
            <a:r>
              <a:rPr lang="en-US" dirty="0"/>
              <a:t>R</a:t>
            </a:r>
            <a:r>
              <a:rPr lang="en-US" dirty="0" smtClean="0"/>
              <a:t>elational databases</a:t>
            </a:r>
          </a:p>
          <a:p>
            <a:pPr lvl="1"/>
            <a:r>
              <a:rPr lang="en-US" dirty="0" smtClean="0"/>
              <a:t>MS </a:t>
            </a:r>
            <a:r>
              <a:rPr lang="en-US" dirty="0"/>
              <a:t>SQL server </a:t>
            </a:r>
            <a:endParaRPr lang="en-US" dirty="0" smtClean="0"/>
          </a:p>
          <a:p>
            <a:pPr lvl="1"/>
            <a:r>
              <a:rPr lang="en-US" dirty="0" smtClean="0"/>
              <a:t>Oracle</a:t>
            </a:r>
          </a:p>
          <a:p>
            <a:pPr lvl="1"/>
            <a:r>
              <a:rPr lang="en-US" dirty="0" smtClean="0"/>
              <a:t>MySQL/Maria DB</a:t>
            </a:r>
          </a:p>
          <a:p>
            <a:pPr lvl="1"/>
            <a:r>
              <a:rPr lang="en-US" dirty="0" smtClean="0"/>
              <a:t>IBM DB2 </a:t>
            </a:r>
          </a:p>
          <a:p>
            <a:pPr lvl="1"/>
            <a:r>
              <a:rPr lang="en-US" dirty="0" smtClean="0"/>
              <a:t>PostgreSQL </a:t>
            </a:r>
            <a:endParaRPr lang="en-US" dirty="0"/>
          </a:p>
          <a:p>
            <a:r>
              <a:rPr lang="en-US" dirty="0" smtClean="0"/>
              <a:t>Non-relational databases</a:t>
            </a:r>
          </a:p>
          <a:p>
            <a:pPr lvl="1"/>
            <a:r>
              <a:rPr lang="en-US" dirty="0" smtClean="0"/>
              <a:t>MongoDB</a:t>
            </a:r>
            <a:r>
              <a:rPr lang="en-US" dirty="0"/>
              <a:t>, </a:t>
            </a:r>
            <a:endParaRPr lang="en-US" dirty="0" smtClean="0"/>
          </a:p>
          <a:p>
            <a:pPr lvl="1"/>
            <a:r>
              <a:rPr lang="en-US" dirty="0" err="1" smtClean="0"/>
              <a:t>CouchDB</a:t>
            </a:r>
            <a:r>
              <a:rPr lang="en-US" dirty="0" smtClean="0"/>
              <a:t> </a:t>
            </a:r>
          </a:p>
          <a:p>
            <a:pPr lvl="1"/>
            <a:r>
              <a:rPr lang="en-US" dirty="0" smtClean="0"/>
              <a:t>Cassandra</a:t>
            </a:r>
            <a:r>
              <a:rPr lang="en-US" dirty="0"/>
              <a:t>, </a:t>
            </a:r>
            <a:endParaRPr lang="en-US" dirty="0" smtClean="0"/>
          </a:p>
          <a:p>
            <a:pPr lvl="1"/>
            <a:r>
              <a:rPr lang="en-US" dirty="0" err="1" smtClean="0"/>
              <a:t>Hbase</a:t>
            </a:r>
            <a:endParaRPr lang="en-US" dirty="0" smtClean="0"/>
          </a:p>
          <a:p>
            <a:endParaRPr lang="en-US" dirty="0"/>
          </a:p>
        </p:txBody>
      </p:sp>
      <p:pic>
        <p:nvPicPr>
          <p:cNvPr id="1026" name="Picture 2" descr="http://lh6.ggpht.com/-PBGfUMwRuFE/UJQYG-BCTEI/AAAAAAAABOU/mEBY3tTKFD4/DB-landsca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6816" y="2088823"/>
            <a:ext cx="6239496" cy="467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103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Troslojna</a:t>
            </a:r>
            <a:r>
              <a:rPr lang="en-US" dirty="0" smtClean="0"/>
              <a:t> </a:t>
            </a:r>
            <a:r>
              <a:rPr lang="en-US" dirty="0" err="1" smtClean="0"/>
              <a:t>arhitektura</a:t>
            </a:r>
            <a:r>
              <a:rPr lang="en-US" dirty="0" smtClean="0"/>
              <a:t> web </a:t>
            </a:r>
            <a:r>
              <a:rPr lang="en-US" dirty="0" err="1" smtClean="0"/>
              <a:t>sajta</a:t>
            </a:r>
            <a:endParaRPr lang="en-US" dirty="0"/>
          </a:p>
        </p:txBody>
      </p:sp>
      <p:sp>
        <p:nvSpPr>
          <p:cNvPr id="3" name="Content Placeholder 2"/>
          <p:cNvSpPr>
            <a:spLocks noGrp="1"/>
          </p:cNvSpPr>
          <p:nvPr>
            <p:ph idx="1"/>
          </p:nvPr>
        </p:nvSpPr>
        <p:spPr/>
        <p:txBody>
          <a:bodyPr/>
          <a:lstStyle/>
          <a:p>
            <a:endParaRPr lang="en-US"/>
          </a:p>
        </p:txBody>
      </p:sp>
      <p:pic>
        <p:nvPicPr>
          <p:cNvPr id="1028" name="Picture 4" descr="Three tier architecture c. N-tier architecture N tier architecture is... |  Download Scientific Dia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748" y="2180496"/>
            <a:ext cx="8160860" cy="4032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83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265" y="1978548"/>
            <a:ext cx="8090154" cy="4755856"/>
          </a:xfrm>
        </p:spPr>
      </p:pic>
    </p:spTree>
    <p:extLst>
      <p:ext uri="{BB962C8B-B14F-4D97-AF65-F5344CB8AC3E}">
        <p14:creationId xmlns:p14="http://schemas.microsoft.com/office/powerpoint/2010/main" val="2901548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poslovi</a:t>
            </a:r>
            <a:endParaRPr lang="en-US" dirty="0"/>
          </a:p>
        </p:txBody>
      </p:sp>
      <p:sp>
        <p:nvSpPr>
          <p:cNvPr id="3" name="Content Placeholder 2"/>
          <p:cNvSpPr>
            <a:spLocks noGrp="1"/>
          </p:cNvSpPr>
          <p:nvPr>
            <p:ph idx="1"/>
          </p:nvPr>
        </p:nvSpPr>
        <p:spPr/>
        <p:txBody>
          <a:bodyPr>
            <a:normAutofit/>
          </a:bodyPr>
          <a:lstStyle/>
          <a:p>
            <a:r>
              <a:rPr lang="en-US" sz="2000" dirty="0" err="1" smtClean="0"/>
              <a:t>Zasto</a:t>
            </a:r>
            <a:r>
              <a:rPr lang="en-US" sz="2000" dirty="0" smtClean="0"/>
              <a:t> se </a:t>
            </a:r>
            <a:r>
              <a:rPr lang="en-US" sz="2000" dirty="0" err="1" smtClean="0"/>
              <a:t>bavimo</a:t>
            </a:r>
            <a:r>
              <a:rPr lang="en-US" sz="2000" dirty="0" smtClean="0"/>
              <a:t> </a:t>
            </a:r>
            <a:r>
              <a:rPr lang="en-US" sz="2000" dirty="0" err="1" smtClean="0"/>
              <a:t>bazama</a:t>
            </a:r>
            <a:r>
              <a:rPr lang="en-US" sz="2000" dirty="0" smtClean="0"/>
              <a:t> </a:t>
            </a:r>
            <a:r>
              <a:rPr lang="en-US" sz="2000" dirty="0" err="1" smtClean="0"/>
              <a:t>podataka</a:t>
            </a:r>
            <a:r>
              <a:rPr lang="en-US" sz="2000" dirty="0" smtClean="0"/>
              <a:t>? To je </a:t>
            </a:r>
            <a:r>
              <a:rPr lang="en-US" sz="2000" dirty="0" err="1" smtClean="0"/>
              <a:t>programerski</a:t>
            </a:r>
            <a:r>
              <a:rPr lang="en-US" sz="2000" dirty="0" smtClean="0"/>
              <a:t> </a:t>
            </a:r>
            <a:r>
              <a:rPr lang="en-US" sz="2000" dirty="0" err="1" smtClean="0"/>
              <a:t>posao</a:t>
            </a:r>
            <a:r>
              <a:rPr lang="en-US" sz="2000" dirty="0" smtClean="0"/>
              <a:t>!</a:t>
            </a:r>
          </a:p>
          <a:p>
            <a:r>
              <a:rPr lang="en-US" sz="2000" dirty="0" err="1" smtClean="0"/>
              <a:t>Baze</a:t>
            </a:r>
            <a:r>
              <a:rPr lang="en-US" sz="2000" dirty="0" smtClean="0"/>
              <a:t> </a:t>
            </a:r>
            <a:r>
              <a:rPr lang="en-US" sz="2000" dirty="0" err="1" smtClean="0"/>
              <a:t>podataka</a:t>
            </a:r>
            <a:r>
              <a:rPr lang="en-US" sz="2000" dirty="0" smtClean="0"/>
              <a:t> se </a:t>
            </a:r>
            <a:r>
              <a:rPr lang="en-US" sz="2000" dirty="0" err="1" smtClean="0"/>
              <a:t>mogu</a:t>
            </a:r>
            <a:r>
              <a:rPr lang="en-US" sz="2000" dirty="0" smtClean="0"/>
              <a:t> </a:t>
            </a:r>
            <a:r>
              <a:rPr lang="en-US" sz="2000" dirty="0" err="1" smtClean="0"/>
              <a:t>svrstati</a:t>
            </a:r>
            <a:r>
              <a:rPr lang="en-US" sz="2000" dirty="0" smtClean="0"/>
              <a:t> u </a:t>
            </a:r>
            <a:r>
              <a:rPr lang="en-US" sz="2000" dirty="0" err="1" smtClean="0"/>
              <a:t>inzenjerske</a:t>
            </a:r>
            <a:r>
              <a:rPr lang="en-US" sz="2000" dirty="0" smtClean="0"/>
              <a:t> </a:t>
            </a:r>
            <a:r>
              <a:rPr lang="en-US" sz="2000" dirty="0" err="1" smtClean="0"/>
              <a:t>poslove</a:t>
            </a:r>
            <a:endParaRPr lang="en-US" sz="2000" dirty="0" smtClean="0"/>
          </a:p>
          <a:p>
            <a:r>
              <a:rPr lang="en-US" sz="2000" dirty="0" smtClean="0"/>
              <a:t>Pored </a:t>
            </a:r>
            <a:r>
              <a:rPr lang="en-US" sz="2000" dirty="0" err="1" smtClean="0"/>
              <a:t>programera</a:t>
            </a:r>
            <a:r>
              <a:rPr lang="en-US" sz="2000" dirty="0" smtClean="0"/>
              <a:t> I DBA developer-a </a:t>
            </a:r>
            <a:r>
              <a:rPr lang="en-US" sz="2000" dirty="0" err="1" smtClean="0"/>
              <a:t>koriste</a:t>
            </a:r>
            <a:r>
              <a:rPr lang="en-US" sz="2000" dirty="0" smtClean="0"/>
              <a:t> </a:t>
            </a:r>
            <a:r>
              <a:rPr lang="en-US" sz="2000" dirty="0" err="1" smtClean="0"/>
              <a:t>ih</a:t>
            </a:r>
            <a:endParaRPr lang="en-US" sz="2000" dirty="0" smtClean="0"/>
          </a:p>
          <a:p>
            <a:pPr lvl="1"/>
            <a:r>
              <a:rPr lang="en-US" sz="1800" dirty="0" smtClean="0"/>
              <a:t>Data scientist, data analyst …</a:t>
            </a:r>
          </a:p>
          <a:p>
            <a:pPr lvl="1"/>
            <a:r>
              <a:rPr lang="en-US" sz="1800" dirty="0" smtClean="0"/>
              <a:t>DevOps</a:t>
            </a:r>
          </a:p>
          <a:p>
            <a:pPr lvl="1"/>
            <a:r>
              <a:rPr lang="en-US" sz="1800" dirty="0" smtClean="0"/>
              <a:t>Marketing specialist/manager</a:t>
            </a:r>
          </a:p>
          <a:p>
            <a:pPr lvl="1"/>
            <a:r>
              <a:rPr lang="en-US" sz="1800" dirty="0" smtClean="0"/>
              <a:t>Product manager</a:t>
            </a:r>
          </a:p>
          <a:p>
            <a:pPr lvl="1"/>
            <a:endParaRPr lang="en-US" sz="1800" dirty="0"/>
          </a:p>
        </p:txBody>
      </p:sp>
      <p:pic>
        <p:nvPicPr>
          <p:cNvPr id="1026" name="Picture 2" descr="Top 10 Databases to Use in 2021. MySQL, Oracle, PostgreSQL, Microsoft… | by  Md Kamaruzzaman | Towards Data Scien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271" y="3381752"/>
            <a:ext cx="5318848" cy="3476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8925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01675"/>
            <a:ext cx="11029950" cy="1014413"/>
          </a:xfrm>
        </p:spPr>
        <p:txBody>
          <a:bodyPr/>
          <a:lstStyle/>
          <a:p>
            <a:r>
              <a:rPr lang="en-US" dirty="0" smtClean="0"/>
              <a:t>Data science</a:t>
            </a:r>
            <a:endParaRPr lang="en-US" dirty="0"/>
          </a:p>
        </p:txBody>
      </p:sp>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931765" y="4763"/>
            <a:ext cx="4067175" cy="68627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674" y="4763"/>
            <a:ext cx="4119542" cy="6858000"/>
          </a:xfrm>
          <a:prstGeom prst="rect">
            <a:avLst/>
          </a:prstGeom>
        </p:spPr>
      </p:pic>
    </p:spTree>
    <p:extLst>
      <p:ext uri="{BB962C8B-B14F-4D97-AF65-F5344CB8AC3E}">
        <p14:creationId xmlns:p14="http://schemas.microsoft.com/office/powerpoint/2010/main" val="14332739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Tehnologije</a:t>
            </a:r>
            <a:r>
              <a:rPr lang="en-US" dirty="0" smtClean="0"/>
              <a:t> I plate</a:t>
            </a:r>
            <a:endParaRPr lang="en-US" dirty="0"/>
          </a:p>
        </p:txBody>
      </p:sp>
      <p:sp>
        <p:nvSpPr>
          <p:cNvPr id="3" name="Content Placeholder 2"/>
          <p:cNvSpPr>
            <a:spLocks noGrp="1"/>
          </p:cNvSpPr>
          <p:nvPr>
            <p:ph idx="1"/>
          </p:nvPr>
        </p:nvSpPr>
        <p:spPr>
          <a:xfrm>
            <a:off x="581192" y="2180496"/>
            <a:ext cx="11029615" cy="4333426"/>
          </a:xfrm>
        </p:spPr>
        <p:txBody>
          <a:bodyPr>
            <a:noAutofit/>
          </a:bodyPr>
          <a:lstStyle/>
          <a:p>
            <a:r>
              <a:rPr lang="en-US" b="1" dirty="0" err="1"/>
              <a:t>Platforme</a:t>
            </a:r>
            <a:r>
              <a:rPr lang="en-US" b="1" dirty="0"/>
              <a:t> za </a:t>
            </a:r>
            <a:r>
              <a:rPr lang="en-US" b="1" dirty="0" err="1"/>
              <a:t>zapošljavanje</a:t>
            </a:r>
            <a:r>
              <a:rPr lang="en-US" b="1" dirty="0"/>
              <a:t> </a:t>
            </a:r>
            <a:r>
              <a:rPr lang="en-US" b="1" dirty="0" err="1"/>
              <a:t>otkrivaju</a:t>
            </a:r>
            <a:r>
              <a:rPr lang="en-US" b="1" dirty="0"/>
              <a:t> </a:t>
            </a:r>
            <a:r>
              <a:rPr lang="en-US" b="1" dirty="0" err="1"/>
              <a:t>trendove</a:t>
            </a:r>
            <a:r>
              <a:rPr lang="en-US" b="1" dirty="0"/>
              <a:t> u IT-</a:t>
            </a:r>
            <a:r>
              <a:rPr lang="en-US" b="1" dirty="0" err="1"/>
              <a:t>ju</a:t>
            </a:r>
            <a:r>
              <a:rPr lang="en-US" b="1" dirty="0"/>
              <a:t>: </a:t>
            </a:r>
            <a:r>
              <a:rPr lang="en-US" b="1" dirty="0" err="1"/>
              <a:t>Ko</a:t>
            </a:r>
            <a:r>
              <a:rPr lang="en-US" b="1" dirty="0"/>
              <a:t> </a:t>
            </a:r>
            <a:r>
              <a:rPr lang="en-US" b="1" dirty="0" err="1"/>
              <a:t>su</a:t>
            </a:r>
            <a:r>
              <a:rPr lang="en-US" b="1" dirty="0"/>
              <a:t> </a:t>
            </a:r>
            <a:r>
              <a:rPr lang="en-US" b="1" dirty="0" err="1"/>
              <a:t>najtraženiji</a:t>
            </a:r>
            <a:r>
              <a:rPr lang="en-US" b="1" dirty="0"/>
              <a:t> </a:t>
            </a:r>
            <a:r>
              <a:rPr lang="en-US" b="1" dirty="0" err="1"/>
              <a:t>kadrovi</a:t>
            </a:r>
            <a:r>
              <a:rPr lang="en-US" b="1" dirty="0"/>
              <a:t> i </a:t>
            </a:r>
            <a:r>
              <a:rPr lang="en-US" b="1" dirty="0" err="1"/>
              <a:t>tehnologije</a:t>
            </a:r>
            <a:r>
              <a:rPr lang="en-US" b="1" dirty="0" smtClean="0"/>
              <a:t>? </a:t>
            </a:r>
          </a:p>
          <a:p>
            <a:pPr lvl="1"/>
            <a:r>
              <a:rPr lang="en-US" dirty="0" smtClean="0">
                <a:hlinkClick r:id="rId2"/>
              </a:rPr>
              <a:t>https</a:t>
            </a:r>
            <a:r>
              <a:rPr lang="en-US" dirty="0">
                <a:hlinkClick r:id="rId2"/>
              </a:rPr>
              <a:t>://</a:t>
            </a:r>
            <a:r>
              <a:rPr lang="en-US" dirty="0" smtClean="0">
                <a:hlinkClick r:id="rId2"/>
              </a:rPr>
              <a:t>www.netokracija.rs/najtrazenije-pozicije-it-srbija-189674</a:t>
            </a:r>
            <a:endParaRPr lang="en-US" dirty="0" smtClean="0"/>
          </a:p>
          <a:p>
            <a:pPr lvl="1"/>
            <a:r>
              <a:rPr lang="en-US" dirty="0" smtClean="0"/>
              <a:t>…</a:t>
            </a:r>
            <a:r>
              <a:rPr lang="en-US" dirty="0"/>
              <a:t> </a:t>
            </a:r>
            <a:r>
              <a:rPr lang="en-US" dirty="0" err="1"/>
              <a:t>kada</a:t>
            </a:r>
            <a:r>
              <a:rPr lang="en-US" dirty="0"/>
              <a:t> </a:t>
            </a:r>
            <a:r>
              <a:rPr lang="en-US" dirty="0" err="1"/>
              <a:t>govorimo</a:t>
            </a:r>
            <a:r>
              <a:rPr lang="en-US" dirty="0"/>
              <a:t> o </a:t>
            </a:r>
            <a:r>
              <a:rPr lang="en-US" dirty="0" err="1"/>
              <a:t>najtraženijim</a:t>
            </a:r>
            <a:r>
              <a:rPr lang="en-US" dirty="0"/>
              <a:t> </a:t>
            </a:r>
            <a:r>
              <a:rPr lang="en-US" dirty="0" err="1"/>
              <a:t>tehnologijama</a:t>
            </a:r>
            <a:r>
              <a:rPr lang="en-US" dirty="0"/>
              <a:t>, Tamara </a:t>
            </a:r>
            <a:r>
              <a:rPr lang="en-US" dirty="0" err="1"/>
              <a:t>ističe</a:t>
            </a:r>
            <a:r>
              <a:rPr lang="en-US" dirty="0"/>
              <a:t> da </a:t>
            </a:r>
            <a:r>
              <a:rPr lang="en-US" dirty="0" err="1"/>
              <a:t>su</a:t>
            </a:r>
            <a:r>
              <a:rPr lang="en-US" dirty="0"/>
              <a:t> </a:t>
            </a:r>
            <a:r>
              <a:rPr lang="en-US" b="1" dirty="0" err="1"/>
              <a:t>trenutno</a:t>
            </a:r>
            <a:r>
              <a:rPr lang="en-US" b="1" dirty="0"/>
              <a:t> </a:t>
            </a:r>
            <a:r>
              <a:rPr lang="en-US" b="1" dirty="0" err="1"/>
              <a:t>najtraženiji</a:t>
            </a:r>
            <a:r>
              <a:rPr lang="en-US" b="1" dirty="0"/>
              <a:t> Software </a:t>
            </a:r>
            <a:r>
              <a:rPr lang="en-US" b="1" dirty="0" err="1"/>
              <a:t>Developeri</a:t>
            </a:r>
            <a:r>
              <a:rPr lang="en-US" dirty="0"/>
              <a:t>, a </a:t>
            </a:r>
            <a:r>
              <a:rPr lang="en-US" dirty="0" err="1"/>
              <a:t>po</a:t>
            </a:r>
            <a:r>
              <a:rPr lang="en-US" dirty="0"/>
              <a:t> </a:t>
            </a:r>
            <a:r>
              <a:rPr lang="en-US" dirty="0" err="1"/>
              <a:t>potražnji</a:t>
            </a:r>
            <a:r>
              <a:rPr lang="en-US" dirty="0"/>
              <a:t> </a:t>
            </a:r>
            <a:r>
              <a:rPr lang="en-US" dirty="0" err="1"/>
              <a:t>ih</a:t>
            </a:r>
            <a:r>
              <a:rPr lang="en-US" dirty="0"/>
              <a:t> prate IT Support, System Administrator, IT Manager, DevOps Engineer i QA. Od </a:t>
            </a:r>
            <a:r>
              <a:rPr lang="en-US" dirty="0" err="1"/>
              <a:t>tehnologija</a:t>
            </a:r>
            <a:r>
              <a:rPr lang="en-US" dirty="0"/>
              <a:t>, u </a:t>
            </a:r>
            <a:r>
              <a:rPr lang="en-US" dirty="0" err="1"/>
              <a:t>oglasima</a:t>
            </a:r>
            <a:r>
              <a:rPr lang="en-US" dirty="0"/>
              <a:t> se </a:t>
            </a:r>
            <a:r>
              <a:rPr lang="en-US" dirty="0" err="1"/>
              <a:t>najčešće</a:t>
            </a:r>
            <a:r>
              <a:rPr lang="en-US" dirty="0"/>
              <a:t> </a:t>
            </a:r>
            <a:r>
              <a:rPr lang="en-US" dirty="0" err="1"/>
              <a:t>izdvajaju</a:t>
            </a:r>
            <a:r>
              <a:rPr lang="en-US" dirty="0"/>
              <a:t> JavaScript, Java, C#, Python i .NET</a:t>
            </a:r>
            <a:r>
              <a:rPr lang="en-US" dirty="0" smtClean="0"/>
              <a:t>. …</a:t>
            </a:r>
          </a:p>
          <a:p>
            <a:r>
              <a:rPr lang="en-US" b="1" dirty="0" err="1"/>
              <a:t>Rezultati</a:t>
            </a:r>
            <a:r>
              <a:rPr lang="en-US" b="1" dirty="0"/>
              <a:t> </a:t>
            </a:r>
            <a:r>
              <a:rPr lang="en-US" b="1" dirty="0" err="1"/>
              <a:t>istraživanja</a:t>
            </a:r>
            <a:r>
              <a:rPr lang="en-US" b="1" dirty="0"/>
              <a:t> </a:t>
            </a:r>
            <a:r>
              <a:rPr lang="en-US" b="1" dirty="0" err="1"/>
              <a:t>programerske</a:t>
            </a:r>
            <a:r>
              <a:rPr lang="en-US" b="1" dirty="0"/>
              <a:t> scene u </a:t>
            </a:r>
            <a:r>
              <a:rPr lang="en-US" b="1" dirty="0" err="1"/>
              <a:t>Srbiji</a:t>
            </a:r>
            <a:r>
              <a:rPr lang="en-US" b="1" dirty="0"/>
              <a:t>: </a:t>
            </a:r>
            <a:r>
              <a:rPr lang="en-US" b="1" dirty="0" err="1"/>
              <a:t>Sve</a:t>
            </a:r>
            <a:r>
              <a:rPr lang="en-US" b="1" dirty="0"/>
              <a:t> je </a:t>
            </a:r>
            <a:r>
              <a:rPr lang="en-US" b="1" dirty="0" err="1"/>
              <a:t>više</a:t>
            </a:r>
            <a:r>
              <a:rPr lang="en-US" b="1" dirty="0"/>
              <a:t> </a:t>
            </a:r>
            <a:r>
              <a:rPr lang="en-US" b="1" dirty="0" err="1"/>
              <a:t>žena</a:t>
            </a:r>
            <a:r>
              <a:rPr lang="en-US" b="1" dirty="0"/>
              <a:t> u </a:t>
            </a:r>
            <a:r>
              <a:rPr lang="en-US" b="1" dirty="0" err="1"/>
              <a:t>struci</a:t>
            </a:r>
            <a:r>
              <a:rPr lang="en-US" b="1" dirty="0"/>
              <a:t>, JavaScript </a:t>
            </a:r>
            <a:r>
              <a:rPr lang="en-US" b="1" dirty="0" err="1"/>
              <a:t>najpopularnija</a:t>
            </a:r>
            <a:r>
              <a:rPr lang="en-US" b="1" dirty="0"/>
              <a:t> </a:t>
            </a:r>
            <a:r>
              <a:rPr lang="en-US" b="1" dirty="0" err="1"/>
              <a:t>tehnologija</a:t>
            </a:r>
            <a:r>
              <a:rPr lang="en-US" b="1" dirty="0"/>
              <a:t>, plate </a:t>
            </a:r>
            <a:r>
              <a:rPr lang="en-US" b="1" dirty="0" err="1"/>
              <a:t>seniora</a:t>
            </a:r>
            <a:r>
              <a:rPr lang="en-US" b="1" dirty="0"/>
              <a:t> </a:t>
            </a:r>
            <a:r>
              <a:rPr lang="en-US" b="1" dirty="0" err="1" smtClean="0"/>
              <a:t>porasle</a:t>
            </a:r>
            <a:r>
              <a:rPr lang="en-US" b="1" dirty="0"/>
              <a:t> </a:t>
            </a:r>
            <a:endParaRPr lang="en-US" b="1" dirty="0" smtClean="0"/>
          </a:p>
          <a:p>
            <a:pPr lvl="1"/>
            <a:r>
              <a:rPr lang="en-US" dirty="0" smtClean="0">
                <a:hlinkClick r:id="rId3"/>
              </a:rPr>
              <a:t>https</a:t>
            </a:r>
            <a:r>
              <a:rPr lang="en-US" dirty="0">
                <a:hlinkClick r:id="rId3"/>
              </a:rPr>
              <a:t>://</a:t>
            </a:r>
            <a:r>
              <a:rPr lang="en-US" dirty="0" smtClean="0">
                <a:hlinkClick r:id="rId3"/>
              </a:rPr>
              <a:t>startit.rs/rezultati-istrazivanja-programerske-scene-u-srbiji-sve-je-vise-zena-u-struci-javascript-najpopularnija-tehnologija-plate-seniora-porasle</a:t>
            </a:r>
            <a:r>
              <a:rPr lang="en-US" dirty="0" smtClean="0"/>
              <a:t> </a:t>
            </a:r>
          </a:p>
          <a:p>
            <a:pPr lvl="1"/>
            <a:r>
              <a:rPr lang="it-IT" b="1" dirty="0"/>
              <a:t>Šta tačno rade naši programeri?</a:t>
            </a:r>
          </a:p>
          <a:p>
            <a:pPr lvl="2"/>
            <a:r>
              <a:rPr lang="en-US" b="1" dirty="0"/>
              <a:t>Back-end </a:t>
            </a:r>
            <a:r>
              <a:rPr lang="en-US" b="1" dirty="0" err="1" smtClean="0"/>
              <a:t>programeri</a:t>
            </a:r>
            <a:r>
              <a:rPr lang="en-US" b="1" dirty="0" smtClean="0"/>
              <a:t> : 46%</a:t>
            </a:r>
          </a:p>
          <a:p>
            <a:pPr lvl="2"/>
            <a:r>
              <a:rPr lang="en-US" b="1" dirty="0"/>
              <a:t>data processing</a:t>
            </a:r>
            <a:r>
              <a:rPr lang="en-US" dirty="0"/>
              <a:t> </a:t>
            </a:r>
            <a:r>
              <a:rPr lang="en-US" b="1" dirty="0" smtClean="0"/>
              <a:t>7%</a:t>
            </a:r>
          </a:p>
          <a:p>
            <a:pPr marL="630000" lvl="2" indent="0">
              <a:buNone/>
            </a:pPr>
            <a:endParaRPr lang="en-US" dirty="0"/>
          </a:p>
          <a:p>
            <a:endParaRPr lang="en-US" dirty="0"/>
          </a:p>
        </p:txBody>
      </p:sp>
    </p:spTree>
    <p:extLst>
      <p:ext uri="{BB962C8B-B14F-4D97-AF65-F5344CB8AC3E}">
        <p14:creationId xmlns:p14="http://schemas.microsoft.com/office/powerpoint/2010/main" val="4117068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Plate </a:t>
            </a:r>
            <a:r>
              <a:rPr lang="en-US" b="1" dirty="0" err="1"/>
              <a:t>programera</a:t>
            </a:r>
            <a:r>
              <a:rPr lang="en-US" b="1" dirty="0"/>
              <a:t> </a:t>
            </a:r>
            <a:r>
              <a:rPr lang="en-US" b="1" dirty="0" smtClean="0"/>
              <a:t>van </a:t>
            </a:r>
            <a:r>
              <a:rPr lang="en-US" b="1" dirty="0" err="1" smtClean="0"/>
              <a:t>regiona</a:t>
            </a:r>
            <a:r>
              <a:rPr lang="en-US" b="1" smtClean="0"/>
              <a:t>  </a:t>
            </a:r>
            <a:endParaRPr lang="en-US" b="1" dirty="0"/>
          </a:p>
          <a:p>
            <a:pPr lvl="1"/>
            <a:r>
              <a:rPr lang="en-US" b="1" dirty="0">
                <a:hlinkClick r:id="rId2"/>
              </a:rPr>
              <a:t>https://arc.dev/salaries</a:t>
            </a:r>
            <a:endParaRPr lang="en-US" b="1" dirty="0"/>
          </a:p>
          <a:p>
            <a:pPr lvl="1"/>
            <a:r>
              <a:rPr lang="en-US" b="1" dirty="0">
                <a:hlinkClick r:id="rId3"/>
              </a:rPr>
              <a:t>https://www.indeed.com/career/salaries</a:t>
            </a:r>
            <a:r>
              <a:rPr lang="en-US" b="1" dirty="0"/>
              <a:t> </a:t>
            </a:r>
          </a:p>
          <a:p>
            <a:pPr lvl="1"/>
            <a:r>
              <a:rPr lang="en-US" b="1" dirty="0">
                <a:hlinkClick r:id="rId4"/>
              </a:rPr>
              <a:t>https://uk.talent.com/</a:t>
            </a:r>
            <a:r>
              <a:rPr lang="en-US" b="1" dirty="0"/>
              <a:t>; </a:t>
            </a:r>
            <a:r>
              <a:rPr lang="en-US" b="1" dirty="0">
                <a:hlinkClick r:id="rId5"/>
              </a:rPr>
              <a:t>https://</a:t>
            </a:r>
            <a:r>
              <a:rPr lang="en-US" b="1" dirty="0" smtClean="0">
                <a:hlinkClick r:id="rId5"/>
              </a:rPr>
              <a:t>www.talent.com/salary</a:t>
            </a:r>
            <a:r>
              <a:rPr lang="en-US" b="1" dirty="0" smtClean="0"/>
              <a:t> </a:t>
            </a:r>
            <a:endParaRPr lang="en-US" b="1" dirty="0"/>
          </a:p>
          <a:p>
            <a:r>
              <a:rPr lang="en-US" b="1" dirty="0">
                <a:hlinkClick r:id="rId6"/>
              </a:rPr>
              <a:t>https://justjoin.it/</a:t>
            </a:r>
            <a:r>
              <a:rPr lang="en-US" b="1" dirty="0"/>
              <a:t> </a:t>
            </a:r>
          </a:p>
          <a:p>
            <a:endParaRPr lang="en-US" dirty="0"/>
          </a:p>
        </p:txBody>
      </p:sp>
    </p:spTree>
    <p:extLst>
      <p:ext uri="{BB962C8B-B14F-4D97-AF65-F5344CB8AC3E}">
        <p14:creationId xmlns:p14="http://schemas.microsoft.com/office/powerpoint/2010/main" val="1332161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Podatak</a:t>
            </a:r>
            <a:r>
              <a:rPr lang="en-US" dirty="0" smtClean="0"/>
              <a:t> I </a:t>
            </a:r>
            <a:r>
              <a:rPr lang="en-US" dirty="0" err="1" smtClean="0"/>
              <a:t>informacija</a:t>
            </a:r>
            <a:endParaRPr lang="en-US" dirty="0"/>
          </a:p>
        </p:txBody>
      </p:sp>
      <p:sp>
        <p:nvSpPr>
          <p:cNvPr id="3" name="Content Placeholder 2"/>
          <p:cNvSpPr>
            <a:spLocks noGrp="1"/>
          </p:cNvSpPr>
          <p:nvPr>
            <p:ph idx="1"/>
          </p:nvPr>
        </p:nvSpPr>
        <p:spPr/>
        <p:txBody>
          <a:bodyPr/>
          <a:lstStyle/>
          <a:p>
            <a:r>
              <a:rPr lang="en-US" dirty="0" err="1" smtClean="0"/>
              <a:t>Podatak</a:t>
            </a:r>
            <a:r>
              <a:rPr lang="en-US" dirty="0" smtClean="0"/>
              <a:t> != </a:t>
            </a:r>
            <a:r>
              <a:rPr lang="en-US" dirty="0" err="1" smtClean="0"/>
              <a:t>Informacija</a:t>
            </a:r>
            <a:endParaRPr lang="en-US" dirty="0" smtClean="0"/>
          </a:p>
          <a:p>
            <a:r>
              <a:rPr lang="pl-PL" dirty="0" smtClean="0"/>
              <a:t>Podatak </a:t>
            </a:r>
            <a:endParaRPr lang="en-US" dirty="0" smtClean="0"/>
          </a:p>
          <a:p>
            <a:pPr lvl="1"/>
            <a:r>
              <a:rPr lang="pl-PL" dirty="0" smtClean="0"/>
              <a:t>Zabeležena </a:t>
            </a:r>
            <a:r>
              <a:rPr lang="pl-PL" dirty="0"/>
              <a:t>reprezentacija objekata i događaja koji su od značaja za korisnika</a:t>
            </a:r>
            <a:r>
              <a:rPr lang="pl-PL" dirty="0" smtClean="0"/>
              <a:t>.</a:t>
            </a:r>
            <a:endParaRPr lang="en-US" dirty="0" smtClean="0"/>
          </a:p>
          <a:p>
            <a:r>
              <a:rPr lang="en-US" dirty="0" err="1"/>
              <a:t>Informacija</a:t>
            </a:r>
            <a:r>
              <a:rPr lang="en-US" dirty="0"/>
              <a:t> </a:t>
            </a:r>
            <a:endParaRPr lang="en-US" dirty="0" smtClean="0"/>
          </a:p>
          <a:p>
            <a:pPr lvl="2"/>
            <a:r>
              <a:rPr lang="en-US" dirty="0" err="1" smtClean="0"/>
              <a:t>Podatak</a:t>
            </a:r>
            <a:r>
              <a:rPr lang="en-US" dirty="0" smtClean="0"/>
              <a:t> </a:t>
            </a:r>
            <a:r>
              <a:rPr lang="en-US" dirty="0" err="1"/>
              <a:t>obrađen</a:t>
            </a:r>
            <a:r>
              <a:rPr lang="en-US" dirty="0"/>
              <a:t> </a:t>
            </a:r>
            <a:r>
              <a:rPr lang="en-US" dirty="0" err="1"/>
              <a:t>na</a:t>
            </a:r>
            <a:r>
              <a:rPr lang="en-US" dirty="0"/>
              <a:t> </a:t>
            </a:r>
            <a:r>
              <a:rPr lang="en-US" dirty="0" err="1"/>
              <a:t>način</a:t>
            </a:r>
            <a:r>
              <a:rPr lang="en-US" dirty="0"/>
              <a:t> da </a:t>
            </a:r>
            <a:r>
              <a:rPr lang="en-US" dirty="0" err="1"/>
              <a:t>donosi</a:t>
            </a:r>
            <a:r>
              <a:rPr lang="en-US" dirty="0"/>
              <a:t> novo </a:t>
            </a:r>
            <a:r>
              <a:rPr lang="en-US" dirty="0" err="1"/>
              <a:t>znanje</a:t>
            </a:r>
            <a:r>
              <a:rPr lang="en-US" dirty="0"/>
              <a:t> </a:t>
            </a:r>
            <a:r>
              <a:rPr lang="en-US" dirty="0" err="1"/>
              <a:t>osobi</a:t>
            </a:r>
            <a:r>
              <a:rPr lang="en-US" dirty="0"/>
              <a:t> </a:t>
            </a:r>
            <a:r>
              <a:rPr lang="en-US" dirty="0" err="1"/>
              <a:t>koja</a:t>
            </a:r>
            <a:r>
              <a:rPr lang="en-US" dirty="0"/>
              <a:t> </a:t>
            </a:r>
            <a:r>
              <a:rPr lang="en-US" dirty="0" err="1"/>
              <a:t>ga</a:t>
            </a:r>
            <a:r>
              <a:rPr lang="en-US" dirty="0"/>
              <a:t> </a:t>
            </a:r>
            <a:r>
              <a:rPr lang="en-US" dirty="0" err="1"/>
              <a:t>koristi</a:t>
            </a:r>
            <a:r>
              <a:rPr lang="en-US" dirty="0"/>
              <a:t>.</a:t>
            </a:r>
          </a:p>
        </p:txBody>
      </p:sp>
      <p:pic>
        <p:nvPicPr>
          <p:cNvPr id="1026" name="Picture 2" descr="DIKW pyramid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9236" y="2587252"/>
            <a:ext cx="3811571" cy="296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942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Podatak</a:t>
            </a:r>
            <a:r>
              <a:rPr lang="en-US" dirty="0" smtClean="0"/>
              <a:t> I </a:t>
            </a:r>
            <a:r>
              <a:rPr lang="en-US" dirty="0" err="1" smtClean="0"/>
              <a:t>informacija</a:t>
            </a:r>
            <a:endParaRPr lang="en-US" dirty="0"/>
          </a:p>
        </p:txBody>
      </p:sp>
      <p:sp>
        <p:nvSpPr>
          <p:cNvPr id="3" name="Content Placeholder 2"/>
          <p:cNvSpPr>
            <a:spLocks noGrp="1"/>
          </p:cNvSpPr>
          <p:nvPr>
            <p:ph idx="1"/>
          </p:nvPr>
        </p:nvSpPr>
        <p:spPr/>
        <p:txBody>
          <a:bodyPr/>
          <a:lstStyle/>
          <a:p>
            <a:r>
              <a:rPr lang="en-US" dirty="0" err="1" smtClean="0"/>
              <a:t>Podatak</a:t>
            </a:r>
            <a:r>
              <a:rPr lang="en-US" dirty="0" smtClean="0"/>
              <a:t> != </a:t>
            </a:r>
            <a:r>
              <a:rPr lang="en-US" dirty="0" err="1" smtClean="0"/>
              <a:t>Informacija</a:t>
            </a:r>
            <a:endParaRPr lang="en-US" dirty="0" smtClean="0"/>
          </a:p>
          <a:p>
            <a:r>
              <a:rPr lang="pl-PL" dirty="0" smtClean="0"/>
              <a:t>Podatak </a:t>
            </a:r>
            <a:endParaRPr lang="en-US" dirty="0" smtClean="0"/>
          </a:p>
          <a:p>
            <a:pPr lvl="1"/>
            <a:r>
              <a:rPr lang="pl-PL" dirty="0" smtClean="0"/>
              <a:t>Zabeležena </a:t>
            </a:r>
            <a:r>
              <a:rPr lang="pl-PL" dirty="0"/>
              <a:t>reprezentacija objekata i događaja koji su od značaja za korisnika</a:t>
            </a:r>
            <a:r>
              <a:rPr lang="pl-PL" dirty="0" smtClean="0"/>
              <a:t>.</a:t>
            </a:r>
            <a:endParaRPr lang="en-US" dirty="0" smtClean="0"/>
          </a:p>
          <a:p>
            <a:r>
              <a:rPr lang="en-US" dirty="0" err="1"/>
              <a:t>Informacija</a:t>
            </a:r>
            <a:r>
              <a:rPr lang="en-US" dirty="0"/>
              <a:t> </a:t>
            </a:r>
            <a:endParaRPr lang="en-US" dirty="0" smtClean="0"/>
          </a:p>
          <a:p>
            <a:pPr lvl="2"/>
            <a:r>
              <a:rPr lang="en-US" dirty="0" err="1" smtClean="0"/>
              <a:t>Podatak</a:t>
            </a:r>
            <a:r>
              <a:rPr lang="en-US" dirty="0" smtClean="0"/>
              <a:t> </a:t>
            </a:r>
            <a:r>
              <a:rPr lang="en-US" dirty="0" err="1"/>
              <a:t>obrađen</a:t>
            </a:r>
            <a:r>
              <a:rPr lang="en-US" dirty="0"/>
              <a:t> </a:t>
            </a:r>
            <a:r>
              <a:rPr lang="en-US" dirty="0" err="1"/>
              <a:t>na</a:t>
            </a:r>
            <a:r>
              <a:rPr lang="en-US" dirty="0"/>
              <a:t> </a:t>
            </a:r>
            <a:r>
              <a:rPr lang="en-US" dirty="0" err="1"/>
              <a:t>način</a:t>
            </a:r>
            <a:r>
              <a:rPr lang="en-US" dirty="0"/>
              <a:t> da </a:t>
            </a:r>
            <a:r>
              <a:rPr lang="en-US" dirty="0" err="1"/>
              <a:t>donosi</a:t>
            </a:r>
            <a:r>
              <a:rPr lang="en-US" dirty="0"/>
              <a:t> novo </a:t>
            </a:r>
            <a:r>
              <a:rPr lang="en-US" dirty="0" err="1"/>
              <a:t>znanje</a:t>
            </a:r>
            <a:r>
              <a:rPr lang="en-US" dirty="0"/>
              <a:t> </a:t>
            </a:r>
            <a:r>
              <a:rPr lang="en-US" dirty="0" err="1"/>
              <a:t>osobi</a:t>
            </a:r>
            <a:r>
              <a:rPr lang="en-US" dirty="0"/>
              <a:t> </a:t>
            </a:r>
            <a:r>
              <a:rPr lang="en-US" dirty="0" err="1"/>
              <a:t>koja</a:t>
            </a:r>
            <a:r>
              <a:rPr lang="en-US" dirty="0"/>
              <a:t> </a:t>
            </a:r>
            <a:r>
              <a:rPr lang="en-US" dirty="0" err="1"/>
              <a:t>ga</a:t>
            </a:r>
            <a:r>
              <a:rPr lang="en-US" dirty="0"/>
              <a:t> </a:t>
            </a:r>
            <a:r>
              <a:rPr lang="en-US" dirty="0" err="1"/>
              <a:t>koristi</a:t>
            </a:r>
            <a:r>
              <a:rPr lang="en-US"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491" y="599145"/>
            <a:ext cx="4141509" cy="6258855"/>
          </a:xfrm>
          <a:prstGeom prst="rect">
            <a:avLst/>
          </a:prstGeom>
        </p:spPr>
      </p:pic>
    </p:spTree>
    <p:extLst>
      <p:ext uri="{BB962C8B-B14F-4D97-AF65-F5344CB8AC3E}">
        <p14:creationId xmlns:p14="http://schemas.microsoft.com/office/powerpoint/2010/main" val="12713695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13654" y="701675"/>
            <a:ext cx="10516296" cy="1014413"/>
          </a:xfrm>
        </p:spPr>
        <p:txBody>
          <a:bodyPr/>
          <a:lstStyle/>
          <a:p>
            <a:r>
              <a:rPr lang="en-US" dirty="0" err="1" smtClean="0">
                <a:solidFill>
                  <a:schemeClr val="tx2"/>
                </a:solidFill>
              </a:rPr>
              <a:t>predava</a:t>
            </a:r>
            <a:r>
              <a:rPr lang="sr-Latn-ME" dirty="0" smtClean="0">
                <a:solidFill>
                  <a:schemeClr val="tx2"/>
                </a:solidFill>
              </a:rPr>
              <a:t>Č</a:t>
            </a:r>
            <a:r>
              <a:rPr lang="en-US" dirty="0" err="1" smtClean="0">
                <a:solidFill>
                  <a:schemeClr val="tx2"/>
                </a:solidFill>
              </a:rPr>
              <a:t>i</a:t>
            </a:r>
            <a:endParaRPr lang="en-US" dirty="0">
              <a:solidFill>
                <a:schemeClr val="tx2"/>
              </a:solidFill>
            </a:endParaRPr>
          </a:p>
        </p:txBody>
      </p:sp>
      <p:sp>
        <p:nvSpPr>
          <p:cNvPr id="6" name="Content Placeholder 2">
            <a:extLst>
              <a:ext uri="{FF2B5EF4-FFF2-40B4-BE49-F238E27FC236}">
                <a16:creationId xmlns:a16="http://schemas.microsoft.com/office/drawing/2014/main" id="{6A7BD30D-629F-49D4-AE04-2D99B365E4B8}"/>
              </a:ext>
            </a:extLst>
          </p:cNvPr>
          <p:cNvSpPr txBox="1">
            <a:spLocks/>
          </p:cNvSpPr>
          <p:nvPr/>
        </p:nvSpPr>
        <p:spPr>
          <a:xfrm>
            <a:off x="513654" y="1912856"/>
            <a:ext cx="5407752" cy="498826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sr-Latn-ME" sz="1600" b="1" dirty="0" smtClean="0"/>
              <a:t>Profesor:  </a:t>
            </a:r>
            <a:r>
              <a:rPr lang="sr-Latn-ME" sz="1600" dirty="0" smtClean="0"/>
              <a:t>Dr.  Armin Alibašić</a:t>
            </a:r>
          </a:p>
          <a:p>
            <a:pPr marL="0" indent="0">
              <a:buFont typeface="Wingdings 2" panose="05020102010507070707" pitchFamily="18" charset="2"/>
              <a:buNone/>
            </a:pPr>
            <a:r>
              <a:rPr lang="sr-Latn-ME" sz="1600" b="1" dirty="0" smtClean="0"/>
              <a:t>Edukacija: </a:t>
            </a:r>
          </a:p>
          <a:p>
            <a:pPr marL="0" indent="0">
              <a:buFont typeface="Wingdings 2" panose="05020102010507070707" pitchFamily="18" charset="2"/>
              <a:buNone/>
            </a:pPr>
            <a:r>
              <a:rPr lang="sr-Latn-ME" sz="1600" dirty="0" smtClean="0"/>
              <a:t>Osnovne, magistarske i specijalističke</a:t>
            </a:r>
            <a:br>
              <a:rPr lang="sr-Latn-ME" sz="1600" dirty="0" smtClean="0"/>
            </a:br>
            <a:r>
              <a:rPr lang="sr-Latn-ME" sz="1600" dirty="0" smtClean="0"/>
              <a:t>studije – Fakultet za Informacione</a:t>
            </a:r>
            <a:br>
              <a:rPr lang="sr-Latn-ME" sz="1600" dirty="0" smtClean="0"/>
            </a:br>
            <a:r>
              <a:rPr lang="sr-Latn-ME" sz="1600" dirty="0" smtClean="0"/>
              <a:t>sisteme i tehnologije (UDG)</a:t>
            </a:r>
          </a:p>
          <a:p>
            <a:pPr marL="0" indent="0">
              <a:buFont typeface="Wingdings 2" panose="05020102010507070707" pitchFamily="18" charset="2"/>
              <a:buNone/>
            </a:pPr>
            <a:r>
              <a:rPr lang="sr-Latn-ME" sz="1600" dirty="0" smtClean="0"/>
              <a:t>Doktorske studije – Khalifa University</a:t>
            </a:r>
            <a:br>
              <a:rPr lang="sr-Latn-ME" sz="1600" dirty="0" smtClean="0"/>
            </a:br>
            <a:r>
              <a:rPr lang="sr-Latn-ME" sz="1600" dirty="0" smtClean="0"/>
              <a:t>of Science and Technology smjerovi</a:t>
            </a:r>
            <a:br>
              <a:rPr lang="sr-Latn-ME" sz="1600" dirty="0" smtClean="0"/>
            </a:br>
            <a:r>
              <a:rPr lang="en-US" sz="1600" dirty="0" smtClean="0"/>
              <a:t>k</a:t>
            </a:r>
            <a:r>
              <a:rPr lang="sr-Latn-ME" sz="1600" dirty="0" smtClean="0"/>
              <a:t>omjuterske </a:t>
            </a:r>
            <a:r>
              <a:rPr lang="en-US" sz="1600" dirty="0" smtClean="0"/>
              <a:t>n</a:t>
            </a:r>
            <a:r>
              <a:rPr lang="sr-Latn-ME" sz="1600" dirty="0" smtClean="0"/>
              <a:t>auke i menadžment inžinjerskih sistema.</a:t>
            </a:r>
          </a:p>
          <a:p>
            <a:pPr marL="0" indent="0">
              <a:buFont typeface="Wingdings 2" panose="05020102010507070707" pitchFamily="18" charset="2"/>
              <a:buNone/>
            </a:pPr>
            <a:r>
              <a:rPr lang="sr-Latn-ME" sz="1600" b="1" dirty="0" smtClean="0"/>
              <a:t>Radno iskustvo:</a:t>
            </a:r>
          </a:p>
          <a:p>
            <a:pPr marL="0" indent="0">
              <a:buFont typeface="Wingdings 2" panose="05020102010507070707" pitchFamily="18" charset="2"/>
              <a:buNone/>
            </a:pPr>
            <a:r>
              <a:rPr lang="sr-Latn-ME" sz="1600" dirty="0" smtClean="0"/>
              <a:t>Akademsko – Profesor</a:t>
            </a:r>
            <a:r>
              <a:rPr lang="en-US" sz="1600" dirty="0" smtClean="0"/>
              <a:t>/</a:t>
            </a:r>
            <a:r>
              <a:rPr lang="sr-Latn-ME" sz="1600" dirty="0" smtClean="0"/>
              <a:t>Asistent na predmetima Baze podataka</a:t>
            </a:r>
            <a:r>
              <a:rPr lang="en-US" sz="1600" dirty="0" smtClean="0"/>
              <a:t>, </a:t>
            </a:r>
            <a:r>
              <a:rPr lang="en-US" sz="1600" dirty="0" err="1" smtClean="0"/>
              <a:t>Programiranje</a:t>
            </a:r>
            <a:r>
              <a:rPr lang="en-US" sz="1600" dirty="0" smtClean="0"/>
              <a:t>, CS,</a:t>
            </a:r>
            <a:r>
              <a:rPr lang="sr-Latn-ME" sz="1600" dirty="0" smtClean="0"/>
              <a:t> </a:t>
            </a:r>
            <a:r>
              <a:rPr lang="en-US" sz="1600" dirty="0" err="1" smtClean="0"/>
              <a:t>Upravljanje</a:t>
            </a:r>
            <a:r>
              <a:rPr lang="en-US" sz="1600" dirty="0" smtClean="0"/>
              <a:t> </a:t>
            </a:r>
            <a:r>
              <a:rPr lang="en-US" sz="1600" dirty="0" err="1" smtClean="0"/>
              <a:t>projektima</a:t>
            </a:r>
            <a:r>
              <a:rPr lang="en-US" sz="1600" dirty="0" smtClean="0"/>
              <a:t>, </a:t>
            </a:r>
            <a:r>
              <a:rPr lang="sr-Latn-ME" sz="1600" dirty="0" smtClean="0"/>
              <a:t>Data Science na UDG i Khalifa University</a:t>
            </a:r>
          </a:p>
          <a:p>
            <a:pPr marL="0" indent="0">
              <a:buNone/>
            </a:pPr>
            <a:r>
              <a:rPr lang="en-US" sz="1600" dirty="0" err="1" smtClean="0"/>
              <a:t>Industrija</a:t>
            </a:r>
            <a:r>
              <a:rPr lang="sr-Latn-ME" sz="1600" dirty="0" smtClean="0"/>
              <a:t> – </a:t>
            </a:r>
            <a:r>
              <a:rPr lang="en-US" sz="1600" dirty="0" smtClean="0"/>
              <a:t>IT Application Manage</a:t>
            </a:r>
            <a:r>
              <a:rPr lang="sr-Latn-ME" sz="1600" dirty="0" smtClean="0"/>
              <a:t>r</a:t>
            </a:r>
            <a:r>
              <a:rPr lang="en-GB" sz="1600" smtClean="0"/>
              <a:t>/ </a:t>
            </a:r>
            <a:r>
              <a:rPr lang="sr-Latn-ME" sz="1600" smtClean="0"/>
              <a:t>Bankarstvo </a:t>
            </a:r>
            <a:r>
              <a:rPr lang="sr-Latn-ME" sz="1600" dirty="0" smtClean="0"/>
              <a:t>i finansije,</a:t>
            </a:r>
            <a:r>
              <a:rPr lang="en-US" sz="1600" dirty="0" smtClean="0"/>
              <a:t> Senior Analytics </a:t>
            </a:r>
            <a:r>
              <a:rPr lang="en-US" sz="1600" dirty="0" err="1" smtClean="0"/>
              <a:t>Specialist@Etihad</a:t>
            </a:r>
            <a:r>
              <a:rPr lang="en-US" sz="1600" dirty="0" smtClean="0"/>
              <a:t> </a:t>
            </a:r>
            <a:r>
              <a:rPr lang="en-US" sz="1600" dirty="0" smtClean="0"/>
              <a:t>Airways; </a:t>
            </a:r>
            <a:r>
              <a:rPr lang="en-US" sz="1600" dirty="0" smtClean="0"/>
              <a:t/>
            </a:r>
            <a:br>
              <a:rPr lang="en-US" sz="1600" dirty="0" smtClean="0"/>
            </a:br>
            <a:r>
              <a:rPr lang="it-IT" sz="1600" dirty="0"/>
              <a:t>Customer Data </a:t>
            </a:r>
            <a:r>
              <a:rPr lang="it-IT" sz="1600" dirty="0" smtClean="0"/>
              <a:t>Manager</a:t>
            </a:r>
            <a:r>
              <a:rPr lang="en-AU" sz="1600" dirty="0" smtClean="0"/>
              <a:t>@</a:t>
            </a:r>
            <a:r>
              <a:rPr lang="it-IT" sz="1600" dirty="0" smtClean="0"/>
              <a:t>Al </a:t>
            </a:r>
            <a:r>
              <a:rPr lang="it-IT" sz="1600" dirty="0"/>
              <a:t>Futtaim </a:t>
            </a:r>
            <a:r>
              <a:rPr lang="it-IT" sz="1600" dirty="0" smtClean="0"/>
              <a:t>Automotive</a:t>
            </a:r>
            <a:endParaRPr lang="en-US" sz="1600" dirty="0" smtClean="0"/>
          </a:p>
          <a:p>
            <a:pPr marL="0" indent="0">
              <a:buNone/>
            </a:pPr>
            <a:r>
              <a:rPr lang="sr-Latn-ME" sz="1600" dirty="0">
                <a:hlinkClick r:id="rId2"/>
              </a:rPr>
              <a:t>Armin.Alibasic</a:t>
            </a:r>
            <a:r>
              <a:rPr lang="en-US" sz="1600" dirty="0">
                <a:hlinkClick r:id="rId2"/>
              </a:rPr>
              <a:t>@udg.edu.me</a:t>
            </a:r>
            <a:endParaRPr lang="sr-Latn-ME" sz="1600" b="1" dirty="0" smtClean="0"/>
          </a:p>
          <a:p>
            <a:pPr marL="0" indent="0">
              <a:buFont typeface="Wingdings 2" panose="05020102010507070707" pitchFamily="18" charset="2"/>
              <a:buNone/>
            </a:pPr>
            <a:endParaRPr lang="en-US" sz="1600" dirty="0"/>
          </a:p>
        </p:txBody>
      </p:sp>
      <p:pic>
        <p:nvPicPr>
          <p:cNvPr id="7" name="Picture 6">
            <a:extLst>
              <a:ext uri="{FF2B5EF4-FFF2-40B4-BE49-F238E27FC236}">
                <a16:creationId xmlns:a16="http://schemas.microsoft.com/office/drawing/2014/main" id="{3BBBDB27-9BC1-4E84-85F3-AEA741C27272}"/>
              </a:ext>
            </a:extLst>
          </p:cNvPr>
          <p:cNvPicPr>
            <a:picLocks noChangeAspect="1"/>
          </p:cNvPicPr>
          <p:nvPr/>
        </p:nvPicPr>
        <p:blipFill rotWithShape="1">
          <a:blip r:embed="rId3"/>
          <a:srcRect l="4276" r="12085"/>
          <a:stretch/>
        </p:blipFill>
        <p:spPr>
          <a:xfrm>
            <a:off x="3966882" y="1965076"/>
            <a:ext cx="1707777" cy="1997475"/>
          </a:xfrm>
          <a:prstGeom prst="rect">
            <a:avLst/>
          </a:prstGeom>
        </p:spPr>
      </p:pic>
      <p:sp>
        <p:nvSpPr>
          <p:cNvPr id="8" name="Content Placeholder 2">
            <a:extLst>
              <a:ext uri="{FF2B5EF4-FFF2-40B4-BE49-F238E27FC236}">
                <a16:creationId xmlns:a16="http://schemas.microsoft.com/office/drawing/2014/main" id="{C3930D5B-9A32-4D31-8B60-2BF650764108}"/>
              </a:ext>
            </a:extLst>
          </p:cNvPr>
          <p:cNvSpPr txBox="1">
            <a:spLocks/>
          </p:cNvSpPr>
          <p:nvPr/>
        </p:nvSpPr>
        <p:spPr>
          <a:xfrm>
            <a:off x="6025166" y="1739242"/>
            <a:ext cx="5748912" cy="5224257"/>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sr-Latn-ME" sz="1600" b="1" dirty="0" smtClean="0"/>
              <a:t>Asistent:  </a:t>
            </a:r>
            <a:r>
              <a:rPr lang="sr-Latn-ME" sz="1600" dirty="0" smtClean="0"/>
              <a:t>Dr. Luka Filipović</a:t>
            </a:r>
            <a:endParaRPr lang="sr-Latn-ME" sz="1600" dirty="0"/>
          </a:p>
          <a:p>
            <a:pPr marL="0" indent="0">
              <a:buNone/>
            </a:pPr>
            <a:r>
              <a:rPr lang="sr-Latn-ME" sz="1600" b="1" dirty="0"/>
              <a:t>Edukacija: </a:t>
            </a:r>
          </a:p>
          <a:p>
            <a:pPr marL="0" indent="0">
              <a:buNone/>
            </a:pPr>
            <a:r>
              <a:rPr lang="sr-Latn-ME" sz="1600" dirty="0"/>
              <a:t>Osnovne, magistarske i </a:t>
            </a:r>
            <a:r>
              <a:rPr lang="en-US" sz="1600" dirty="0" err="1" smtClean="0"/>
              <a:t>doktorske</a:t>
            </a:r>
            <a:r>
              <a:rPr lang="sr-Latn-ME" sz="1600" dirty="0"/>
              <a:t/>
            </a:r>
            <a:br>
              <a:rPr lang="sr-Latn-ME" sz="1600" dirty="0"/>
            </a:br>
            <a:r>
              <a:rPr lang="sr-Latn-ME" sz="1600" dirty="0"/>
              <a:t>studije </a:t>
            </a:r>
            <a:r>
              <a:rPr lang="sr-Latn-ME" sz="1600" dirty="0" smtClean="0"/>
              <a:t>–</a:t>
            </a:r>
            <a:r>
              <a:rPr lang="en-US" sz="1600" dirty="0" smtClean="0"/>
              <a:t> </a:t>
            </a:r>
            <a:r>
              <a:rPr lang="sr-Latn-ME" sz="1600" dirty="0" smtClean="0"/>
              <a:t>Elektrotehničk</a:t>
            </a:r>
            <a:r>
              <a:rPr lang="en-US" sz="1600" dirty="0" smtClean="0"/>
              <a:t>i</a:t>
            </a:r>
            <a:r>
              <a:rPr lang="sr-Latn-ME" sz="1600" dirty="0" smtClean="0"/>
              <a:t> fakulet </a:t>
            </a:r>
            <a:r>
              <a:rPr lang="en-US" sz="1600" dirty="0" smtClean="0"/>
              <a:t/>
            </a:r>
            <a:br>
              <a:rPr lang="en-US" sz="1600" dirty="0" smtClean="0"/>
            </a:br>
            <a:r>
              <a:rPr lang="sr-Latn-ME" sz="1600" dirty="0" smtClean="0"/>
              <a:t>Univerziteta Crne </a:t>
            </a:r>
            <a:r>
              <a:rPr lang="sr-Latn-ME" sz="1600" dirty="0"/>
              <a:t>Gore, </a:t>
            </a:r>
            <a:r>
              <a:rPr lang="en-US" sz="1600" dirty="0" smtClean="0"/>
              <a:t/>
            </a:r>
            <a:br>
              <a:rPr lang="en-US" sz="1600" dirty="0" smtClean="0"/>
            </a:br>
            <a:r>
              <a:rPr lang="sr-Latn-ME" sz="1600" dirty="0" smtClean="0"/>
              <a:t>Odsjek </a:t>
            </a:r>
            <a:r>
              <a:rPr lang="sr-Latn-ME" sz="1600" dirty="0"/>
              <a:t>za elektroniku, </a:t>
            </a:r>
            <a:r>
              <a:rPr lang="sr-Latn-ME" sz="1600" dirty="0" smtClean="0"/>
              <a:t>telekomunikacije </a:t>
            </a:r>
            <a:r>
              <a:rPr lang="en-US" sz="1600" dirty="0" smtClean="0"/>
              <a:t/>
            </a:r>
            <a:br>
              <a:rPr lang="en-US" sz="1600" dirty="0" smtClean="0"/>
            </a:br>
            <a:r>
              <a:rPr lang="sr-Latn-ME" sz="1600" dirty="0" smtClean="0"/>
              <a:t>i računare</a:t>
            </a:r>
            <a:r>
              <a:rPr lang="en-US" sz="1600" dirty="0" smtClean="0"/>
              <a:t>.</a:t>
            </a:r>
            <a:br>
              <a:rPr lang="en-US" sz="1600" dirty="0" smtClean="0"/>
            </a:br>
            <a:r>
              <a:rPr lang="en-US" sz="1600" dirty="0" smtClean="0"/>
              <a:t/>
            </a:r>
            <a:br>
              <a:rPr lang="en-US" sz="1600" dirty="0" smtClean="0"/>
            </a:br>
            <a:r>
              <a:rPr lang="sr-Latn-ME" sz="1600" b="1" dirty="0" smtClean="0"/>
              <a:t>Radno </a:t>
            </a:r>
            <a:r>
              <a:rPr lang="sr-Latn-ME" sz="1600" b="1" dirty="0"/>
              <a:t>iskustvo:</a:t>
            </a:r>
          </a:p>
          <a:p>
            <a:pPr marL="0" indent="0">
              <a:buNone/>
            </a:pPr>
            <a:r>
              <a:rPr lang="en-US" sz="1600" dirty="0" err="1" smtClean="0"/>
              <a:t>Predavac</a:t>
            </a:r>
            <a:r>
              <a:rPr lang="en-US" sz="1600" dirty="0" smtClean="0"/>
              <a:t> </a:t>
            </a:r>
            <a:r>
              <a:rPr lang="sr-Latn-ME" sz="1600" dirty="0" smtClean="0"/>
              <a:t>na </a:t>
            </a:r>
            <a:r>
              <a:rPr lang="en-US" sz="1600" dirty="0" err="1" smtClean="0"/>
              <a:t>predmetu</a:t>
            </a:r>
            <a:r>
              <a:rPr lang="en-US" sz="1600" dirty="0" smtClean="0"/>
              <a:t> </a:t>
            </a:r>
            <a:r>
              <a:rPr lang="en-US" sz="1600" dirty="0" err="1" smtClean="0"/>
              <a:t>Elektricna</a:t>
            </a:r>
            <a:r>
              <a:rPr lang="en-US" sz="1600" dirty="0" smtClean="0"/>
              <a:t> kola, b</a:t>
            </a:r>
            <a:r>
              <a:rPr lang="sr-Latn-ME" sz="1600" dirty="0" smtClean="0"/>
              <a:t>aze podataka</a:t>
            </a:r>
            <a:r>
              <a:rPr lang="en-US" sz="1600" dirty="0" smtClean="0"/>
              <a:t>, data science, </a:t>
            </a:r>
            <a:r>
              <a:rPr lang="en-US" sz="1600" dirty="0" err="1" smtClean="0"/>
              <a:t>informatika</a:t>
            </a:r>
            <a:r>
              <a:rPr lang="en-US" sz="1600" dirty="0" smtClean="0"/>
              <a:t> …</a:t>
            </a:r>
            <a:r>
              <a:rPr lang="sr-Latn-ME" sz="1600" dirty="0" smtClean="0"/>
              <a:t> </a:t>
            </a:r>
            <a:endParaRPr lang="en-US" sz="1600" dirty="0" smtClean="0"/>
          </a:p>
          <a:p>
            <a:pPr marL="0" indent="0">
              <a:buNone/>
            </a:pPr>
            <a:r>
              <a:rPr lang="en-US" sz="1600" dirty="0" smtClean="0"/>
              <a:t>Na </a:t>
            </a:r>
            <a:r>
              <a:rPr lang="en-US" sz="1600" dirty="0" err="1"/>
              <a:t>Univerzitetu</a:t>
            </a:r>
            <a:r>
              <a:rPr lang="en-US" sz="1600" dirty="0"/>
              <a:t> </a:t>
            </a:r>
            <a:r>
              <a:rPr lang="en-US" sz="1600" dirty="0" err="1"/>
              <a:t>Donja</a:t>
            </a:r>
            <a:r>
              <a:rPr lang="en-US" sz="1600" dirty="0"/>
              <a:t> </a:t>
            </a:r>
            <a:r>
              <a:rPr lang="en-US" sz="1600" dirty="0" err="1"/>
              <a:t>Gorica</a:t>
            </a:r>
            <a:r>
              <a:rPr lang="en-US" sz="1600" dirty="0"/>
              <a:t> je </a:t>
            </a:r>
            <a:r>
              <a:rPr lang="en-US" sz="1600" dirty="0" err="1"/>
              <a:t>angažovan</a:t>
            </a:r>
            <a:r>
              <a:rPr lang="en-US" sz="1600" dirty="0"/>
              <a:t> </a:t>
            </a:r>
            <a:r>
              <a:rPr lang="en-US" sz="1600" dirty="0" err="1" smtClean="0"/>
              <a:t>na</a:t>
            </a:r>
            <a:r>
              <a:rPr lang="en-US" sz="1600" dirty="0" smtClean="0"/>
              <a:t> </a:t>
            </a:r>
            <a:r>
              <a:rPr lang="en-US" sz="1600" dirty="0" err="1"/>
              <a:t>projektu</a:t>
            </a:r>
            <a:r>
              <a:rPr lang="en-US" sz="1600" dirty="0"/>
              <a:t> </a:t>
            </a:r>
            <a:r>
              <a:rPr lang="en-US" sz="1600" dirty="0" err="1"/>
              <a:t>EuroCC</a:t>
            </a:r>
            <a:r>
              <a:rPr lang="en-US" sz="1600" dirty="0"/>
              <a:t> i NCC Montenegro. </a:t>
            </a:r>
            <a:r>
              <a:rPr lang="en-US" sz="1600" dirty="0" err="1"/>
              <a:t>Bavi</a:t>
            </a:r>
            <a:r>
              <a:rPr lang="en-US" sz="1600" dirty="0"/>
              <a:t> se </a:t>
            </a:r>
            <a:r>
              <a:rPr lang="en-US" sz="1600" dirty="0" err="1"/>
              <a:t>istraživanjima</a:t>
            </a:r>
            <a:r>
              <a:rPr lang="en-US" sz="1600" dirty="0"/>
              <a:t> </a:t>
            </a:r>
            <a:r>
              <a:rPr lang="en-US" sz="1600" dirty="0" err="1"/>
              <a:t>iz</a:t>
            </a:r>
            <a:r>
              <a:rPr lang="en-US" sz="1600" dirty="0"/>
              <a:t> </a:t>
            </a:r>
            <a:r>
              <a:rPr lang="en-US" sz="1600" dirty="0" err="1"/>
              <a:t>oblasti</a:t>
            </a:r>
            <a:r>
              <a:rPr lang="en-US" sz="1600" dirty="0"/>
              <a:t> HPC-a, </a:t>
            </a:r>
            <a:r>
              <a:rPr lang="en-US" sz="1600" dirty="0" err="1"/>
              <a:t>analize</a:t>
            </a:r>
            <a:r>
              <a:rPr lang="en-US" sz="1600" dirty="0"/>
              <a:t> </a:t>
            </a:r>
            <a:r>
              <a:rPr lang="en-US" sz="1600" dirty="0" err="1"/>
              <a:t>podataka</a:t>
            </a:r>
            <a:r>
              <a:rPr lang="en-US" sz="1600" dirty="0"/>
              <a:t> i </a:t>
            </a:r>
            <a:r>
              <a:rPr lang="en-US" sz="1600" dirty="0" err="1"/>
              <a:t>mašinskog</a:t>
            </a:r>
            <a:r>
              <a:rPr lang="en-US" sz="1600" dirty="0"/>
              <a:t> </a:t>
            </a:r>
            <a:r>
              <a:rPr lang="en-US" sz="1600" dirty="0" err="1"/>
              <a:t>učenja</a:t>
            </a:r>
            <a:r>
              <a:rPr lang="en-US" sz="1600" dirty="0"/>
              <a:t>. </a:t>
            </a:r>
            <a:endParaRPr lang="en-US" sz="1600" dirty="0" smtClean="0"/>
          </a:p>
          <a:p>
            <a:pPr marL="0" indent="0">
              <a:buNone/>
            </a:pPr>
            <a:r>
              <a:rPr lang="en-US" sz="1600" dirty="0" err="1"/>
              <a:t>Rukovodilac</a:t>
            </a:r>
            <a:r>
              <a:rPr lang="en-US" sz="1600" dirty="0"/>
              <a:t> </a:t>
            </a:r>
            <a:r>
              <a:rPr lang="en-US" sz="1600" dirty="0" err="1"/>
              <a:t>odjeljenja</a:t>
            </a:r>
            <a:r>
              <a:rPr lang="en-US" sz="1600" dirty="0"/>
              <a:t> u </a:t>
            </a:r>
            <a:r>
              <a:rPr lang="en-US" sz="1600" dirty="0" err="1"/>
              <a:t>centru</a:t>
            </a:r>
            <a:r>
              <a:rPr lang="en-US" sz="1600" dirty="0"/>
              <a:t> </a:t>
            </a:r>
            <a:r>
              <a:rPr lang="en-US" sz="1600" dirty="0" err="1"/>
              <a:t>informacionog</a:t>
            </a:r>
            <a:r>
              <a:rPr lang="en-US" sz="1600" dirty="0"/>
              <a:t> </a:t>
            </a:r>
            <a:r>
              <a:rPr lang="en-US" sz="1600" dirty="0" err="1"/>
              <a:t>sistema</a:t>
            </a:r>
            <a:r>
              <a:rPr lang="en-US" sz="1600" dirty="0"/>
              <a:t> </a:t>
            </a:r>
            <a:r>
              <a:rPr lang="en-US" sz="1600" dirty="0" err="1"/>
              <a:t>Univerziteta</a:t>
            </a:r>
            <a:r>
              <a:rPr lang="en-US" sz="1600" dirty="0"/>
              <a:t> </a:t>
            </a:r>
            <a:r>
              <a:rPr lang="en-US" sz="1600" dirty="0" err="1"/>
              <a:t>Crne</a:t>
            </a:r>
            <a:r>
              <a:rPr lang="en-US" sz="1600" dirty="0"/>
              <a:t> </a:t>
            </a:r>
            <a:r>
              <a:rPr lang="en-US" sz="1600" dirty="0" smtClean="0"/>
              <a:t>Gore, </a:t>
            </a:r>
            <a:r>
              <a:rPr lang="en-US" sz="1600" dirty="0" err="1" smtClean="0"/>
              <a:t>Konsultant</a:t>
            </a:r>
            <a:r>
              <a:rPr lang="en-US" sz="1600" dirty="0" smtClean="0"/>
              <a:t> </a:t>
            </a:r>
            <a:r>
              <a:rPr lang="en-US" sz="1600" dirty="0" err="1" smtClean="0"/>
              <a:t>iz</a:t>
            </a:r>
            <a:r>
              <a:rPr lang="en-US" sz="1600" dirty="0" smtClean="0"/>
              <a:t> IT </a:t>
            </a:r>
            <a:r>
              <a:rPr lang="en-US" sz="1600" dirty="0" err="1" smtClean="0"/>
              <a:t>oblasti</a:t>
            </a:r>
            <a:r>
              <a:rPr lang="en-US" sz="1600" dirty="0" smtClean="0"/>
              <a:t> … </a:t>
            </a:r>
          </a:p>
          <a:p>
            <a:pPr marL="0" indent="0">
              <a:buNone/>
            </a:pPr>
            <a:r>
              <a:rPr lang="en-US" sz="1600" dirty="0">
                <a:hlinkClick r:id="rId4"/>
              </a:rPr>
              <a:t>Luka.Filipovic@udg.edu.me</a:t>
            </a:r>
            <a:endParaRPr lang="en-US" sz="1600" dirty="0"/>
          </a:p>
          <a:p>
            <a:pPr marL="0" indent="0">
              <a:buNone/>
            </a:pPr>
            <a:endParaRPr lang="sr-Latn-ME" sz="16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3807" y="1965076"/>
            <a:ext cx="1333962" cy="2000943"/>
          </a:xfrm>
          <a:prstGeom prst="rect">
            <a:avLst/>
          </a:prstGeom>
        </p:spPr>
      </p:pic>
    </p:spTree>
    <p:extLst>
      <p:ext uri="{BB962C8B-B14F-4D97-AF65-F5344CB8AC3E}">
        <p14:creationId xmlns:p14="http://schemas.microsoft.com/office/powerpoint/2010/main" val="352535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Podatak</a:t>
            </a:r>
            <a:r>
              <a:rPr lang="en-US" dirty="0"/>
              <a:t> I </a:t>
            </a:r>
            <a:r>
              <a:rPr lang="en-US" dirty="0" err="1"/>
              <a:t>informacija</a:t>
            </a:r>
            <a:endParaRPr lang="en-US" dirty="0"/>
          </a:p>
        </p:txBody>
      </p:sp>
      <p:sp>
        <p:nvSpPr>
          <p:cNvPr id="3" name="Content Placeholder 2"/>
          <p:cNvSpPr>
            <a:spLocks noGrp="1"/>
          </p:cNvSpPr>
          <p:nvPr>
            <p:ph idx="1"/>
          </p:nvPr>
        </p:nvSpPr>
        <p:spPr>
          <a:xfrm>
            <a:off x="581192" y="2180496"/>
            <a:ext cx="5673493" cy="3678303"/>
          </a:xfrm>
        </p:spPr>
        <p:txBody>
          <a:bodyPr>
            <a:normAutofit/>
          </a:bodyPr>
          <a:lstStyle/>
          <a:p>
            <a:r>
              <a:rPr lang="en-US" dirty="0" err="1"/>
              <a:t>Podatak</a:t>
            </a:r>
            <a:r>
              <a:rPr lang="en-US" dirty="0"/>
              <a:t> </a:t>
            </a:r>
            <a:endParaRPr lang="en-US" dirty="0" smtClean="0"/>
          </a:p>
          <a:p>
            <a:pPr lvl="1"/>
            <a:r>
              <a:rPr lang="en-US" dirty="0" smtClean="0"/>
              <a:t>je </a:t>
            </a:r>
            <a:r>
              <a:rPr lang="en-US" dirty="0" err="1"/>
              <a:t>kodirana</a:t>
            </a:r>
            <a:r>
              <a:rPr lang="en-US" dirty="0"/>
              <a:t> </a:t>
            </a:r>
            <a:r>
              <a:rPr lang="en-US" dirty="0" err="1"/>
              <a:t>predstava</a:t>
            </a:r>
            <a:r>
              <a:rPr lang="en-US" dirty="0"/>
              <a:t> o </a:t>
            </a:r>
            <a:r>
              <a:rPr lang="en-US" dirty="0" err="1"/>
              <a:t>nekoj</a:t>
            </a:r>
            <a:r>
              <a:rPr lang="en-US" dirty="0"/>
              <a:t> </a:t>
            </a:r>
            <a:r>
              <a:rPr lang="en-US" dirty="0" err="1"/>
              <a:t>činjenici</a:t>
            </a:r>
            <a:r>
              <a:rPr lang="en-US" dirty="0"/>
              <a:t> </a:t>
            </a:r>
            <a:r>
              <a:rPr lang="en-US" dirty="0" err="1"/>
              <a:t>iz</a:t>
            </a:r>
            <a:r>
              <a:rPr lang="en-US" dirty="0"/>
              <a:t> </a:t>
            </a:r>
            <a:r>
              <a:rPr lang="en-US" dirty="0" err="1"/>
              <a:t>realnog</a:t>
            </a:r>
            <a:r>
              <a:rPr lang="en-US" dirty="0"/>
              <a:t> </a:t>
            </a:r>
            <a:r>
              <a:rPr lang="en-US" dirty="0" err="1"/>
              <a:t>sveta</a:t>
            </a:r>
            <a:r>
              <a:rPr lang="en-US" dirty="0"/>
              <a:t>; </a:t>
            </a:r>
            <a:endParaRPr lang="en-US" dirty="0" smtClean="0"/>
          </a:p>
          <a:p>
            <a:pPr lvl="1"/>
            <a:r>
              <a:rPr lang="en-US" dirty="0" err="1" smtClean="0"/>
              <a:t>služi</a:t>
            </a:r>
            <a:r>
              <a:rPr lang="en-US" dirty="0" smtClean="0"/>
              <a:t> </a:t>
            </a:r>
            <a:r>
              <a:rPr lang="en-US" dirty="0"/>
              <a:t>za </a:t>
            </a:r>
            <a:r>
              <a:rPr lang="en-US" dirty="0" err="1"/>
              <a:t>tehničko</a:t>
            </a:r>
            <a:r>
              <a:rPr lang="en-US" dirty="0"/>
              <a:t> </a:t>
            </a:r>
            <a:r>
              <a:rPr lang="en-US" dirty="0" err="1"/>
              <a:t>uobličavanje</a:t>
            </a:r>
            <a:r>
              <a:rPr lang="en-US" dirty="0"/>
              <a:t> </a:t>
            </a:r>
            <a:r>
              <a:rPr lang="en-US" dirty="0" err="1"/>
              <a:t>informacije</a:t>
            </a:r>
            <a:r>
              <a:rPr lang="en-US" dirty="0"/>
              <a:t> </a:t>
            </a:r>
            <a:r>
              <a:rPr lang="en-US" dirty="0" err="1"/>
              <a:t>kako</a:t>
            </a:r>
            <a:r>
              <a:rPr lang="en-US" dirty="0"/>
              <a:t> bi se </a:t>
            </a:r>
            <a:r>
              <a:rPr lang="en-US" dirty="0" err="1"/>
              <a:t>ona</a:t>
            </a:r>
            <a:r>
              <a:rPr lang="en-US" dirty="0"/>
              <a:t> </a:t>
            </a:r>
            <a:r>
              <a:rPr lang="en-US" dirty="0" err="1"/>
              <a:t>mogla</a:t>
            </a:r>
            <a:r>
              <a:rPr lang="en-US" dirty="0"/>
              <a:t> </a:t>
            </a:r>
            <a:r>
              <a:rPr lang="en-US" dirty="0" err="1"/>
              <a:t>sačuvati</a:t>
            </a:r>
            <a:r>
              <a:rPr lang="en-US" dirty="0"/>
              <a:t> i </a:t>
            </a:r>
            <a:r>
              <a:rPr lang="en-US" dirty="0" err="1"/>
              <a:t>preneti</a:t>
            </a:r>
            <a:r>
              <a:rPr lang="en-US" dirty="0"/>
              <a:t>. </a:t>
            </a:r>
            <a:endParaRPr lang="en-US" dirty="0" smtClean="0"/>
          </a:p>
          <a:p>
            <a:r>
              <a:rPr lang="en-US" dirty="0" err="1" smtClean="0"/>
              <a:t>Informacija</a:t>
            </a:r>
            <a:r>
              <a:rPr lang="en-US" dirty="0" smtClean="0"/>
              <a:t> </a:t>
            </a:r>
          </a:p>
          <a:p>
            <a:pPr lvl="1"/>
            <a:r>
              <a:rPr lang="en-US" dirty="0" smtClean="0"/>
              <a:t>je </a:t>
            </a:r>
            <a:r>
              <a:rPr lang="en-US" dirty="0" err="1"/>
              <a:t>protumačen</a:t>
            </a:r>
            <a:r>
              <a:rPr lang="en-US" dirty="0"/>
              <a:t> </a:t>
            </a:r>
            <a:r>
              <a:rPr lang="en-US" dirty="0" err="1"/>
              <a:t>podatak</a:t>
            </a:r>
            <a:r>
              <a:rPr lang="en-US" dirty="0"/>
              <a:t> o </a:t>
            </a:r>
            <a:r>
              <a:rPr lang="en-US" dirty="0" err="1"/>
              <a:t>pojavi</a:t>
            </a:r>
            <a:r>
              <a:rPr lang="en-US" dirty="0"/>
              <a:t> </a:t>
            </a:r>
            <a:r>
              <a:rPr lang="en-US" dirty="0" err="1"/>
              <a:t>koju</a:t>
            </a:r>
            <a:r>
              <a:rPr lang="en-US" dirty="0"/>
              <a:t> </a:t>
            </a:r>
            <a:r>
              <a:rPr lang="en-US" dirty="0" err="1"/>
              <a:t>podatak</a:t>
            </a:r>
            <a:r>
              <a:rPr lang="en-US" dirty="0"/>
              <a:t> </a:t>
            </a:r>
            <a:r>
              <a:rPr lang="en-US" dirty="0" err="1"/>
              <a:t>pokazuje</a:t>
            </a:r>
            <a:r>
              <a:rPr lang="en-US" dirty="0" smtClean="0"/>
              <a:t>.</a:t>
            </a:r>
          </a:p>
          <a:p>
            <a:r>
              <a:rPr lang="en-US" dirty="0" err="1" smtClean="0"/>
              <a:t>Primjer</a:t>
            </a:r>
            <a:r>
              <a:rPr lang="en-US" dirty="0" smtClean="0"/>
              <a:t> </a:t>
            </a:r>
            <a:r>
              <a:rPr lang="en-US" dirty="0" err="1" smtClean="0"/>
              <a:t>prevodjenja</a:t>
            </a:r>
            <a:r>
              <a:rPr lang="en-US" dirty="0" smtClean="0"/>
              <a:t> </a:t>
            </a:r>
            <a:r>
              <a:rPr lang="en-US" dirty="0" err="1" smtClean="0"/>
              <a:t>podatka</a:t>
            </a:r>
            <a:r>
              <a:rPr lang="en-US" dirty="0" smtClean="0"/>
              <a:t> u </a:t>
            </a:r>
            <a:r>
              <a:rPr lang="en-US" dirty="0" err="1" smtClean="0"/>
              <a:t>informaciju</a:t>
            </a:r>
            <a:r>
              <a:rPr lang="en-US" dirty="0" smtClean="0"/>
              <a:t> : </a:t>
            </a:r>
            <a:r>
              <a:rPr lang="en-US" dirty="0" err="1" smtClean="0"/>
              <a:t>sumiranje</a:t>
            </a:r>
            <a:r>
              <a:rPr lang="en-US" dirty="0" smtClean="0"/>
              <a:t> </a:t>
            </a:r>
            <a:r>
              <a:rPr lang="en-US" dirty="0" err="1"/>
              <a:t>ili</a:t>
            </a:r>
            <a:r>
              <a:rPr lang="en-US" dirty="0"/>
              <a:t> </a:t>
            </a:r>
            <a:r>
              <a:rPr lang="en-US" dirty="0" err="1"/>
              <a:t>druge</a:t>
            </a:r>
            <a:r>
              <a:rPr lang="en-US" dirty="0"/>
              <a:t> </a:t>
            </a:r>
            <a:r>
              <a:rPr lang="en-US" dirty="0" err="1"/>
              <a:t>vrste</a:t>
            </a:r>
            <a:r>
              <a:rPr lang="en-US" dirty="0"/>
              <a:t> </a:t>
            </a:r>
            <a:r>
              <a:rPr lang="en-US" dirty="0" err="1"/>
              <a:t>procesiranja</a:t>
            </a:r>
            <a:r>
              <a:rPr lang="en-US" dirty="0"/>
              <a:t> </a:t>
            </a:r>
            <a:r>
              <a:rPr lang="en-US" dirty="0" err="1"/>
              <a:t>koje</a:t>
            </a:r>
            <a:r>
              <a:rPr lang="en-US" dirty="0"/>
              <a:t> </a:t>
            </a:r>
            <a:r>
              <a:rPr lang="en-US" dirty="0" err="1"/>
              <a:t>omogućavanju</a:t>
            </a:r>
            <a:r>
              <a:rPr lang="en-US" dirty="0"/>
              <a:t> </a:t>
            </a:r>
            <a:r>
              <a:rPr lang="en-US" dirty="0" err="1" smtClean="0"/>
              <a:t>dodatnu</a:t>
            </a:r>
            <a:r>
              <a:rPr lang="en-US" dirty="0" smtClean="0"/>
              <a:t> </a:t>
            </a:r>
            <a:r>
              <a:rPr lang="en-US" dirty="0" err="1"/>
              <a:t>interpretaciju</a:t>
            </a:r>
            <a:r>
              <a:rPr lang="en-US" dirty="0"/>
              <a:t>. </a:t>
            </a:r>
          </a:p>
        </p:txBody>
      </p:sp>
      <p:pic>
        <p:nvPicPr>
          <p:cNvPr id="2050" name="Picture 2" descr="https://sensecorp.com/wp-content/uploads/2018/08/180820_Pyramid-Graphic_Final-01-1024x7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46" y="1879550"/>
            <a:ext cx="6530345" cy="504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80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Oracle academy</a:t>
            </a:r>
            <a:endParaRPr lang="en-US"/>
          </a:p>
        </p:txBody>
      </p:sp>
      <p:sp>
        <p:nvSpPr>
          <p:cNvPr id="3" name="Content Placeholder 2"/>
          <p:cNvSpPr>
            <a:spLocks noGrp="1"/>
          </p:cNvSpPr>
          <p:nvPr>
            <p:ph idx="1"/>
          </p:nvPr>
        </p:nvSpPr>
        <p:spPr/>
        <p:txBody>
          <a:bodyPr>
            <a:normAutofit/>
          </a:bodyPr>
          <a:lstStyle/>
          <a:p>
            <a:r>
              <a:rPr lang="en-US" sz="2800" dirty="0" smtClean="0"/>
              <a:t>Plan </a:t>
            </a:r>
            <a:r>
              <a:rPr lang="en-US" sz="2800" dirty="0" err="1" smtClean="0"/>
              <a:t>rada</a:t>
            </a:r>
            <a:r>
              <a:rPr lang="en-US" sz="2800" dirty="0" smtClean="0"/>
              <a:t> i </a:t>
            </a:r>
            <a:r>
              <a:rPr lang="en-US" sz="2800" dirty="0" err="1" smtClean="0"/>
              <a:t>nalozi</a:t>
            </a:r>
            <a:endParaRPr lang="en-US" sz="2800" dirty="0" smtClean="0"/>
          </a:p>
          <a:p>
            <a:pPr lvl="1"/>
            <a:r>
              <a:rPr lang="en-US" sz="2600" dirty="0" smtClean="0">
                <a:hlinkClick r:id="rId2"/>
              </a:rPr>
              <a:t>https</a:t>
            </a:r>
            <a:r>
              <a:rPr lang="en-US" sz="2600" dirty="0">
                <a:hlinkClick r:id="rId2"/>
              </a:rPr>
              <a:t>://academy.oracle.com</a:t>
            </a:r>
            <a:r>
              <a:rPr lang="en-US" sz="2600" dirty="0" smtClean="0">
                <a:hlinkClick r:id="rId2"/>
              </a:rPr>
              <a:t>/</a:t>
            </a:r>
            <a:r>
              <a:rPr lang="en-US" sz="2600" dirty="0" smtClean="0"/>
              <a:t>  </a:t>
            </a:r>
            <a:endParaRPr lang="en-US" sz="2600" dirty="0"/>
          </a:p>
        </p:txBody>
      </p:sp>
    </p:spTree>
    <p:extLst>
      <p:ext uri="{BB962C8B-B14F-4D97-AF65-F5344CB8AC3E}">
        <p14:creationId xmlns:p14="http://schemas.microsoft.com/office/powerpoint/2010/main" val="576525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Pitanja</a:t>
            </a:r>
            <a:r>
              <a:rPr lang="en-US" dirty="0" smtClean="0"/>
              <a:t>?</a:t>
            </a:r>
            <a:endParaRPr lang="en-US" dirty="0"/>
          </a:p>
        </p:txBody>
      </p:sp>
      <p:sp>
        <p:nvSpPr>
          <p:cNvPr id="3" name="Content Placeholder 2"/>
          <p:cNvSpPr>
            <a:spLocks noGrp="1"/>
          </p:cNvSpPr>
          <p:nvPr>
            <p:ph type="body" idx="1"/>
          </p:nvPr>
        </p:nvSpPr>
        <p:spPr>
          <a:xfrm>
            <a:off x="581192" y="5335571"/>
            <a:ext cx="11029615" cy="857838"/>
          </a:xfrm>
        </p:spPr>
        <p:txBody>
          <a:bodyPr>
            <a:normAutofit fontScale="70000" lnSpcReduction="20000"/>
          </a:bodyPr>
          <a:lstStyle/>
          <a:p>
            <a:endParaRPr lang="en-US" sz="3600" dirty="0">
              <a:solidFill>
                <a:schemeClr val="bg1"/>
              </a:solidFill>
            </a:endParaRPr>
          </a:p>
          <a:p>
            <a:pPr algn="r"/>
            <a:r>
              <a:rPr lang="en-US" sz="3600" dirty="0">
                <a:solidFill>
                  <a:schemeClr val="bg1"/>
                </a:solidFill>
              </a:rPr>
              <a:t>Luka.Filipovic@udg.edu.me</a:t>
            </a:r>
          </a:p>
        </p:txBody>
      </p:sp>
    </p:spTree>
    <p:extLst>
      <p:ext uri="{BB962C8B-B14F-4D97-AF65-F5344CB8AC3E}">
        <p14:creationId xmlns:p14="http://schemas.microsoft.com/office/powerpoint/2010/main" val="2797933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4674F-53E2-4EC3-89D1-0B927E8755F3}"/>
              </a:ext>
            </a:extLst>
          </p:cNvPr>
          <p:cNvSpPr>
            <a:spLocks noGrp="1"/>
          </p:cNvSpPr>
          <p:nvPr>
            <p:ph type="sldNum" sz="quarter" idx="12"/>
          </p:nvPr>
        </p:nvSpPr>
        <p:spPr/>
        <p:txBody>
          <a:bodyPr/>
          <a:lstStyle/>
          <a:p>
            <a:fld id="{F603CDE5-C1D8-4EDD-870F-A498BAFA520F}" type="slidenum">
              <a:rPr lang="en-US" noProof="0" smtClean="0"/>
              <a:t>3</a:t>
            </a:fld>
            <a:endParaRPr lang="en-US" noProof="0" dirty="0"/>
          </a:p>
        </p:txBody>
      </p:sp>
      <p:sp>
        <p:nvSpPr>
          <p:cNvPr id="4" name="Title 1">
            <a:extLst>
              <a:ext uri="{FF2B5EF4-FFF2-40B4-BE49-F238E27FC236}">
                <a16:creationId xmlns:a16="http://schemas.microsoft.com/office/drawing/2014/main" id="{C98806C9-1FC2-4032-B760-82D5CB1431B0}"/>
              </a:ext>
            </a:extLst>
          </p:cNvPr>
          <p:cNvSpPr txBox="1">
            <a:spLocks/>
          </p:cNvSpPr>
          <p:nvPr/>
        </p:nvSpPr>
        <p:spPr>
          <a:xfrm>
            <a:off x="513654" y="702156"/>
            <a:ext cx="7884622" cy="514085"/>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ME" dirty="0">
                <a:solidFill>
                  <a:schemeClr val="accent1"/>
                </a:solidFill>
              </a:rPr>
              <a:t>1. </a:t>
            </a:r>
            <a:r>
              <a:rPr lang="en-US" dirty="0" err="1">
                <a:solidFill>
                  <a:schemeClr val="accent1"/>
                </a:solidFill>
              </a:rPr>
              <a:t>Uvod</a:t>
            </a:r>
            <a:r>
              <a:rPr lang="en-US" dirty="0">
                <a:solidFill>
                  <a:schemeClr val="accent1"/>
                </a:solidFill>
              </a:rPr>
              <a:t> u </a:t>
            </a:r>
            <a:r>
              <a:rPr lang="en-US" dirty="0" err="1" smtClean="0">
                <a:solidFill>
                  <a:schemeClr val="accent1"/>
                </a:solidFill>
              </a:rPr>
              <a:t>Predmet</a:t>
            </a:r>
            <a:endParaRPr lang="en-US" dirty="0">
              <a:solidFill>
                <a:schemeClr val="accent1"/>
              </a:solidFill>
            </a:endParaRPr>
          </a:p>
        </p:txBody>
      </p:sp>
      <p:sp>
        <p:nvSpPr>
          <p:cNvPr id="5" name="Footer Placeholder 2">
            <a:extLst>
              <a:ext uri="{FF2B5EF4-FFF2-40B4-BE49-F238E27FC236}">
                <a16:creationId xmlns:a16="http://schemas.microsoft.com/office/drawing/2014/main" id="{F9933D39-9B86-4AEA-B9B2-FBBD90D69C00}"/>
              </a:ext>
            </a:extLst>
          </p:cNvPr>
          <p:cNvSpPr>
            <a:spLocks noGrp="1"/>
          </p:cNvSpPr>
          <p:nvPr>
            <p:ph type="ftr" sz="quarter" idx="11"/>
          </p:nvPr>
        </p:nvSpPr>
        <p:spPr>
          <a:xfrm>
            <a:off x="361060" y="6423914"/>
            <a:ext cx="6917210" cy="365125"/>
          </a:xfrm>
        </p:spPr>
        <p:txBody>
          <a:bodyPr>
            <a:normAutofit/>
          </a:bodyPr>
          <a:lstStyle/>
          <a:p>
            <a:pPr>
              <a:spcAft>
                <a:spcPts val="600"/>
              </a:spcAft>
            </a:pPr>
            <a:r>
              <a:rPr lang="en-US" dirty="0" err="1"/>
              <a:t>Baze</a:t>
            </a:r>
            <a:r>
              <a:rPr lang="en-US" dirty="0"/>
              <a:t> </a:t>
            </a:r>
            <a:r>
              <a:rPr lang="en-US" dirty="0" err="1"/>
              <a:t>podataka</a:t>
            </a:r>
            <a:endParaRPr lang="en-US" dirty="0"/>
          </a:p>
        </p:txBody>
      </p:sp>
      <p:sp>
        <p:nvSpPr>
          <p:cNvPr id="9" name="Content Placeholder 2">
            <a:extLst>
              <a:ext uri="{FF2B5EF4-FFF2-40B4-BE49-F238E27FC236}">
                <a16:creationId xmlns:a16="http://schemas.microsoft.com/office/drawing/2014/main" id="{5C9B2622-DF8F-4707-A10F-7D4F0CDEEB31}"/>
              </a:ext>
            </a:extLst>
          </p:cNvPr>
          <p:cNvSpPr txBox="1">
            <a:spLocks/>
          </p:cNvSpPr>
          <p:nvPr/>
        </p:nvSpPr>
        <p:spPr>
          <a:xfrm>
            <a:off x="513654" y="1432091"/>
            <a:ext cx="4239881" cy="5003285"/>
          </a:xfrm>
          <a:prstGeom prst="rect">
            <a:avLst/>
          </a:prstGeom>
        </p:spPr>
        <p:txBody>
          <a:bodyPr vert="horz" lIns="91440" tIns="45720" rIns="91440" bIns="45720" rtlCol="0" anchor="t">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sr-Latn-ME" sz="1600" b="1" dirty="0"/>
              <a:t>Opis i cilj predmeta</a:t>
            </a:r>
            <a:r>
              <a:rPr lang="sr-Latn-ME" sz="1600" b="1" dirty="0" smtClean="0"/>
              <a:t>:</a:t>
            </a:r>
            <a:endParaRPr lang="sr-Latn-ME" sz="1600" b="1" dirty="0"/>
          </a:p>
          <a:p>
            <a:pPr marL="0" indent="0">
              <a:buNone/>
            </a:pPr>
            <a:r>
              <a:rPr lang="sr-Latn-ME" sz="1600" dirty="0"/>
              <a:t>Baze podataka su osnov za razvoj informacionih sistema. Baze podataka </a:t>
            </a:r>
            <a:r>
              <a:rPr lang="sr-Latn-ME" sz="1600" dirty="0" smtClean="0"/>
              <a:t>omogu</a:t>
            </a:r>
            <a:r>
              <a:rPr lang="sr-Latn-ME" sz="1600" dirty="0"/>
              <a:t>ć</a:t>
            </a:r>
            <a:r>
              <a:rPr lang="sr-Latn-ME" sz="1600" dirty="0" smtClean="0"/>
              <a:t>avaju </a:t>
            </a:r>
            <a:r>
              <a:rPr lang="sr-Latn-ME" sz="1600" dirty="0"/>
              <a:t>centralizovano i kontrolisano </a:t>
            </a:r>
            <a:r>
              <a:rPr lang="sr-Latn-ME" sz="1600" dirty="0" smtClean="0"/>
              <a:t>korišćenje </a:t>
            </a:r>
            <a:r>
              <a:rPr lang="sr-Latn-ME" sz="1600" dirty="0"/>
              <a:t>podataka smještenih u računaru. </a:t>
            </a:r>
            <a:endParaRPr lang="sr-Latn-ME" sz="1600" dirty="0" smtClean="0"/>
          </a:p>
          <a:p>
            <a:pPr marL="0" indent="0">
              <a:buNone/>
            </a:pPr>
            <a:r>
              <a:rPr lang="sr-Latn-ME" sz="1600" dirty="0" smtClean="0"/>
              <a:t>U </a:t>
            </a:r>
            <a:r>
              <a:rPr lang="sr-Latn-ME" sz="1600" dirty="0"/>
              <a:t>okviru nastave na predmetu BAZE PODATAKA </a:t>
            </a:r>
            <a:r>
              <a:rPr lang="sr-Latn-ME" sz="1600" dirty="0" smtClean="0"/>
              <a:t>obuhvaćeno </a:t>
            </a:r>
            <a:r>
              <a:rPr lang="sr-Latn-ME" sz="1600" dirty="0"/>
              <a:t>je </a:t>
            </a:r>
            <a:r>
              <a:rPr lang="sr-Latn-ME" sz="1600" b="1" dirty="0"/>
              <a:t>projektovanje baze podataka</a:t>
            </a:r>
            <a:r>
              <a:rPr lang="sr-Latn-ME" sz="1600" dirty="0"/>
              <a:t>, odnosno modeliranje poslovnih zahtjeva </a:t>
            </a:r>
            <a:r>
              <a:rPr lang="sr-Latn-ME" sz="1600" dirty="0" smtClean="0"/>
              <a:t>korišćenjem </a:t>
            </a:r>
            <a:r>
              <a:rPr lang="sr-Latn-ME" sz="1600" dirty="0"/>
              <a:t>ERD dijagrama. Za kreiranje ERD dijagrama koristiće se Data Modeler SQL Developer softver. Dalje, </a:t>
            </a:r>
            <a:r>
              <a:rPr lang="sr-Latn-ME" sz="1600" dirty="0" smtClean="0"/>
              <a:t>steći će </a:t>
            </a:r>
            <a:r>
              <a:rPr lang="sr-Latn-ME" sz="1600" dirty="0"/>
              <a:t>se osnovno znanje </a:t>
            </a:r>
            <a:r>
              <a:rPr lang="sr-Latn-ME" sz="1600" b="1" dirty="0"/>
              <a:t>SQL jezika</a:t>
            </a:r>
            <a:r>
              <a:rPr lang="sr-Latn-ME" sz="1600" dirty="0"/>
              <a:t>, za rad nad bazama podataka. U tu svrhu ce se koristit Oraklov APEX program. </a:t>
            </a:r>
          </a:p>
          <a:p>
            <a:pPr marL="0" indent="0">
              <a:buNone/>
            </a:pPr>
            <a:r>
              <a:rPr lang="sr-Latn-ME" sz="1600" dirty="0"/>
              <a:t>Cilj predmeta je ovladavanje neophodnih znanja iz oblasti baza podataka, a time i osnova za razvoj informacionih sistema</a:t>
            </a:r>
            <a:r>
              <a:rPr lang="sr-Latn-ME" sz="1600" dirty="0" smtClean="0"/>
              <a:t>.</a:t>
            </a:r>
          </a:p>
          <a:p>
            <a:pPr marL="0" indent="0">
              <a:buNone/>
            </a:pPr>
            <a:r>
              <a:rPr lang="sr-Latn-ME" sz="1600" dirty="0"/>
              <a:t>Literatura: </a:t>
            </a:r>
            <a:r>
              <a:rPr lang="sr-Latn-ME" sz="1600" dirty="0">
                <a:hlinkClick r:id="rId2"/>
              </a:rPr>
              <a:t>https://academy.oracle.com</a:t>
            </a:r>
            <a:endParaRPr lang="sr-Latn-ME"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561" y="1503470"/>
            <a:ext cx="6498249" cy="3713285"/>
          </a:xfrm>
          <a:prstGeom prst="rect">
            <a:avLst/>
          </a:prstGeom>
        </p:spPr>
      </p:pic>
      <p:sp>
        <p:nvSpPr>
          <p:cNvPr id="7" name="TextBox 6"/>
          <p:cNvSpPr txBox="1"/>
          <p:nvPr/>
        </p:nvSpPr>
        <p:spPr>
          <a:xfrm>
            <a:off x="6682154" y="5503985"/>
            <a:ext cx="1264449" cy="369332"/>
          </a:xfrm>
          <a:prstGeom prst="rect">
            <a:avLst/>
          </a:prstGeom>
          <a:noFill/>
        </p:spPr>
        <p:txBody>
          <a:bodyPr wrap="none" rtlCol="0">
            <a:spAutoFit/>
          </a:bodyPr>
          <a:lstStyle/>
          <a:p>
            <a:r>
              <a:rPr lang="en-US" dirty="0" smtClean="0"/>
              <a:t>Info </a:t>
            </a:r>
            <a:r>
              <a:rPr lang="en-US" dirty="0" err="1" smtClean="0"/>
              <a:t>lista</a:t>
            </a:r>
            <a:r>
              <a:rPr lang="en-US" dirty="0" smtClean="0"/>
              <a:t> …</a:t>
            </a:r>
            <a:endParaRPr lang="en-US" dirty="0"/>
          </a:p>
        </p:txBody>
      </p:sp>
    </p:spTree>
    <p:extLst>
      <p:ext uri="{BB962C8B-B14F-4D97-AF65-F5344CB8AC3E}">
        <p14:creationId xmlns:p14="http://schemas.microsoft.com/office/powerpoint/2010/main" val="1961194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4674F-53E2-4EC3-89D1-0B927E8755F3}"/>
              </a:ext>
            </a:extLst>
          </p:cNvPr>
          <p:cNvSpPr>
            <a:spLocks noGrp="1"/>
          </p:cNvSpPr>
          <p:nvPr>
            <p:ph type="sldNum" sz="quarter" idx="12"/>
          </p:nvPr>
        </p:nvSpPr>
        <p:spPr/>
        <p:txBody>
          <a:bodyPr/>
          <a:lstStyle/>
          <a:p>
            <a:fld id="{F603CDE5-C1D8-4EDD-870F-A498BAFA520F}" type="slidenum">
              <a:rPr lang="en-US" noProof="0" smtClean="0"/>
              <a:t>4</a:t>
            </a:fld>
            <a:endParaRPr lang="en-US" noProof="0" dirty="0"/>
          </a:p>
        </p:txBody>
      </p:sp>
      <p:sp>
        <p:nvSpPr>
          <p:cNvPr id="4" name="Title 1">
            <a:extLst>
              <a:ext uri="{FF2B5EF4-FFF2-40B4-BE49-F238E27FC236}">
                <a16:creationId xmlns:a16="http://schemas.microsoft.com/office/drawing/2014/main" id="{C98806C9-1FC2-4032-B760-82D5CB1431B0}"/>
              </a:ext>
            </a:extLst>
          </p:cNvPr>
          <p:cNvSpPr txBox="1">
            <a:spLocks/>
          </p:cNvSpPr>
          <p:nvPr/>
        </p:nvSpPr>
        <p:spPr>
          <a:xfrm>
            <a:off x="513654" y="702156"/>
            <a:ext cx="7884622" cy="514085"/>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ME" dirty="0">
                <a:solidFill>
                  <a:schemeClr val="accent1"/>
                </a:solidFill>
              </a:rPr>
              <a:t>1. </a:t>
            </a:r>
            <a:r>
              <a:rPr lang="en-US" dirty="0" err="1">
                <a:solidFill>
                  <a:schemeClr val="accent1"/>
                </a:solidFill>
              </a:rPr>
              <a:t>Uvod</a:t>
            </a:r>
            <a:r>
              <a:rPr lang="en-US" dirty="0">
                <a:solidFill>
                  <a:schemeClr val="accent1"/>
                </a:solidFill>
              </a:rPr>
              <a:t> u </a:t>
            </a:r>
            <a:r>
              <a:rPr lang="en-US" dirty="0" err="1">
                <a:solidFill>
                  <a:schemeClr val="accent1"/>
                </a:solidFill>
              </a:rPr>
              <a:t>Predmet</a:t>
            </a:r>
            <a:r>
              <a:rPr lang="en-US" dirty="0">
                <a:solidFill>
                  <a:schemeClr val="accent1"/>
                </a:solidFill>
              </a:rPr>
              <a:t> (NASTAVAK)</a:t>
            </a:r>
          </a:p>
        </p:txBody>
      </p:sp>
      <p:sp>
        <p:nvSpPr>
          <p:cNvPr id="5" name="Footer Placeholder 2">
            <a:extLst>
              <a:ext uri="{FF2B5EF4-FFF2-40B4-BE49-F238E27FC236}">
                <a16:creationId xmlns:a16="http://schemas.microsoft.com/office/drawing/2014/main" id="{F9933D39-9B86-4AEA-B9B2-FBBD90D69C00}"/>
              </a:ext>
            </a:extLst>
          </p:cNvPr>
          <p:cNvSpPr>
            <a:spLocks noGrp="1"/>
          </p:cNvSpPr>
          <p:nvPr>
            <p:ph type="ftr" sz="quarter" idx="11"/>
          </p:nvPr>
        </p:nvSpPr>
        <p:spPr>
          <a:xfrm>
            <a:off x="361060" y="6423914"/>
            <a:ext cx="6917210" cy="365125"/>
          </a:xfrm>
        </p:spPr>
        <p:txBody>
          <a:bodyPr>
            <a:normAutofit/>
          </a:bodyPr>
          <a:lstStyle/>
          <a:p>
            <a:pPr>
              <a:spcAft>
                <a:spcPts val="600"/>
              </a:spcAft>
            </a:pPr>
            <a:r>
              <a:rPr lang="en-US" dirty="0" err="1"/>
              <a:t>Baze</a:t>
            </a:r>
            <a:r>
              <a:rPr lang="en-US" dirty="0"/>
              <a:t> </a:t>
            </a:r>
            <a:r>
              <a:rPr lang="en-US" dirty="0" err="1"/>
              <a:t>podataka</a:t>
            </a:r>
            <a:endParaRPr lang="en-US" dirty="0"/>
          </a:p>
        </p:txBody>
      </p:sp>
      <p:sp>
        <p:nvSpPr>
          <p:cNvPr id="7" name="Content Placeholder 2">
            <a:extLst>
              <a:ext uri="{FF2B5EF4-FFF2-40B4-BE49-F238E27FC236}">
                <a16:creationId xmlns:a16="http://schemas.microsoft.com/office/drawing/2014/main" id="{5C9B2622-DF8F-4707-A10F-7D4F0CDEEB31}"/>
              </a:ext>
            </a:extLst>
          </p:cNvPr>
          <p:cNvSpPr txBox="1">
            <a:spLocks/>
          </p:cNvSpPr>
          <p:nvPr/>
        </p:nvSpPr>
        <p:spPr>
          <a:xfrm>
            <a:off x="513654" y="1379730"/>
            <a:ext cx="5407752" cy="5170436"/>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sr-Latn-ME" b="1" dirty="0"/>
              <a:t>Ocjenjivanje:</a:t>
            </a:r>
          </a:p>
          <a:p>
            <a:pPr marL="0" indent="0">
              <a:buNone/>
            </a:pPr>
            <a:r>
              <a:rPr lang="sr-Latn-ME" dirty="0"/>
              <a:t>Ocjena ce biti formirana polaganjem on-line testova, kolokvijuma, testova i završnog projektnog zadataka na sljedeći način</a:t>
            </a:r>
            <a:r>
              <a:rPr lang="sr-Latn-ME" dirty="0" smtClean="0"/>
              <a:t>:</a:t>
            </a:r>
            <a:endParaRPr lang="sr-Latn-ME" b="1" dirty="0"/>
          </a:p>
          <a:p>
            <a:pPr marL="0" indent="0">
              <a:buNone/>
            </a:pPr>
            <a:r>
              <a:rPr lang="sr-Latn-ME" b="1" dirty="0"/>
              <a:t>On-line testovi 20 bodova: </a:t>
            </a:r>
            <a:r>
              <a:rPr lang="sr-Latn-ME" dirty="0"/>
              <a:t>svaki od testova (exam-a) mora biti udrađen najmanje sa 60%. Četiri testa se rade kod kuce (tačan termin će biti definisan). Prije finalnog testa (final exam 1, final exam 2), midterm test (midterm exam1, midterm exam2) mora biti odradjen! Polozen test nosi 5 bodova. </a:t>
            </a:r>
            <a:endParaRPr lang="sr-Latn-ME" b="1" dirty="0"/>
          </a:p>
          <a:p>
            <a:pPr marL="0" indent="0">
              <a:buNone/>
            </a:pPr>
            <a:r>
              <a:rPr lang="sr-Latn-ME" b="1" dirty="0"/>
              <a:t>Kolokvijum 40 bodova </a:t>
            </a:r>
            <a:r>
              <a:rPr lang="sr-Latn-ME" dirty="0"/>
              <a:t>(kreiranje modela i SQL upiti) – Oktobar; </a:t>
            </a:r>
            <a:endParaRPr lang="sr-Latn-ME" b="1" dirty="0"/>
          </a:p>
          <a:p>
            <a:pPr marL="0" indent="0">
              <a:buNone/>
            </a:pPr>
            <a:r>
              <a:rPr lang="sr-Latn-ME" b="1" dirty="0"/>
              <a:t>Zavrsni ispit (projekat) 40 bodova </a:t>
            </a:r>
            <a:r>
              <a:rPr lang="sr-Latn-ME" dirty="0"/>
              <a:t>– Decembar</a:t>
            </a:r>
            <a:r>
              <a:rPr lang="sr-Latn-ME" dirty="0" smtClean="0"/>
              <a:t>;</a:t>
            </a:r>
            <a:endParaRPr lang="sr-Latn-ME" b="1" dirty="0"/>
          </a:p>
          <a:p>
            <a:pPr marL="0" indent="0">
              <a:buNone/>
            </a:pPr>
            <a:r>
              <a:rPr lang="sr-Latn-ME" b="1" dirty="0"/>
              <a:t>Bonus </a:t>
            </a:r>
            <a:r>
              <a:rPr lang="en-GB" b="1" dirty="0" smtClean="0"/>
              <a:t>? </a:t>
            </a:r>
            <a:r>
              <a:rPr lang="sr-Latn-ME" b="1" dirty="0" smtClean="0"/>
              <a:t>bodova</a:t>
            </a:r>
            <a:endParaRPr lang="sr-Latn-ME" dirty="0"/>
          </a:p>
        </p:txBody>
      </p:sp>
      <p:sp>
        <p:nvSpPr>
          <p:cNvPr id="8" name="Content Placeholder 2">
            <a:extLst>
              <a:ext uri="{FF2B5EF4-FFF2-40B4-BE49-F238E27FC236}">
                <a16:creationId xmlns:a16="http://schemas.microsoft.com/office/drawing/2014/main" id="{50CEA79C-BE7E-4D59-BE1A-0C07E87D9502}"/>
              </a:ext>
            </a:extLst>
          </p:cNvPr>
          <p:cNvSpPr txBox="1">
            <a:spLocks/>
          </p:cNvSpPr>
          <p:nvPr/>
        </p:nvSpPr>
        <p:spPr>
          <a:xfrm>
            <a:off x="5921406" y="1432090"/>
            <a:ext cx="5407752" cy="4723753"/>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1600" dirty="0"/>
          </a:p>
        </p:txBody>
      </p:sp>
      <p:sp>
        <p:nvSpPr>
          <p:cNvPr id="9" name="Content Placeholder 2">
            <a:extLst>
              <a:ext uri="{FF2B5EF4-FFF2-40B4-BE49-F238E27FC236}">
                <a16:creationId xmlns:a16="http://schemas.microsoft.com/office/drawing/2014/main" id="{5C9B2622-DF8F-4707-A10F-7D4F0CDEEB31}"/>
              </a:ext>
            </a:extLst>
          </p:cNvPr>
          <p:cNvSpPr txBox="1">
            <a:spLocks/>
          </p:cNvSpPr>
          <p:nvPr/>
        </p:nvSpPr>
        <p:spPr>
          <a:xfrm>
            <a:off x="6074000" y="1359581"/>
            <a:ext cx="5407752" cy="5190585"/>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sr-Latn-ME" sz="1600" b="1" dirty="0"/>
              <a:t>Popravni ispiti </a:t>
            </a:r>
            <a:r>
              <a:rPr lang="sr-Latn-ME" sz="1600" dirty="0"/>
              <a:t>obuhvataju cijelo gradivo (nema popravnih kolokvijuma). </a:t>
            </a:r>
            <a:r>
              <a:rPr lang="en-US" sz="1600" dirty="0" smtClean="0"/>
              <a:t>Na </a:t>
            </a:r>
            <a:r>
              <a:rPr lang="en-US" sz="1600" dirty="0" err="1"/>
              <a:t>popravnom</a:t>
            </a:r>
            <a:r>
              <a:rPr lang="en-US" sz="1600" dirty="0"/>
              <a:t> </a:t>
            </a:r>
            <a:r>
              <a:rPr lang="en-US" sz="1600" dirty="0" err="1"/>
              <a:t>ispitu</a:t>
            </a:r>
            <a:r>
              <a:rPr lang="en-US" sz="1600" dirty="0"/>
              <a:t> student ne </a:t>
            </a:r>
            <a:r>
              <a:rPr lang="en-US" sz="1600" dirty="0" err="1"/>
              <a:t>može</a:t>
            </a:r>
            <a:r>
              <a:rPr lang="en-US" sz="1600" dirty="0"/>
              <a:t> </a:t>
            </a:r>
            <a:r>
              <a:rPr lang="en-US" sz="1600" dirty="0" err="1"/>
              <a:t>pokvariti</a:t>
            </a:r>
            <a:r>
              <a:rPr lang="en-US" sz="1600" dirty="0"/>
              <a:t> </a:t>
            </a:r>
            <a:r>
              <a:rPr lang="en-US" sz="1600" dirty="0" err="1"/>
              <a:t>ocjenu</a:t>
            </a:r>
            <a:r>
              <a:rPr lang="en-US" sz="1600" dirty="0"/>
              <a:t> </a:t>
            </a:r>
            <a:r>
              <a:rPr lang="en-US" sz="1600" dirty="0" err="1"/>
              <a:t>koju</a:t>
            </a:r>
            <a:r>
              <a:rPr lang="en-US" sz="1600" dirty="0"/>
              <a:t> je </a:t>
            </a:r>
            <a:r>
              <a:rPr lang="en-US" sz="1600" dirty="0" err="1"/>
              <a:t>zaslužio</a:t>
            </a:r>
            <a:r>
              <a:rPr lang="en-US" sz="1600" dirty="0"/>
              <a:t> </a:t>
            </a:r>
            <a:r>
              <a:rPr lang="en-US" sz="1600" dirty="0" err="1"/>
              <a:t>tokom</a:t>
            </a:r>
            <a:r>
              <a:rPr lang="en-US" sz="1600" dirty="0"/>
              <a:t> </a:t>
            </a:r>
            <a:r>
              <a:rPr lang="en-US" sz="1600" dirty="0" err="1"/>
              <a:t>semestra</a:t>
            </a:r>
            <a:r>
              <a:rPr lang="en-US" sz="1600" dirty="0"/>
              <a:t>, </a:t>
            </a:r>
            <a:r>
              <a:rPr lang="en-US" sz="1600" dirty="0" err="1"/>
              <a:t>ali</a:t>
            </a:r>
            <a:r>
              <a:rPr lang="en-US" sz="1600" dirty="0"/>
              <a:t> je ne </a:t>
            </a:r>
            <a:r>
              <a:rPr lang="en-US" sz="1600" dirty="0" err="1"/>
              <a:t>može</a:t>
            </a:r>
            <a:r>
              <a:rPr lang="en-US" sz="1600" dirty="0"/>
              <a:t> </a:t>
            </a:r>
            <a:r>
              <a:rPr lang="en-US" sz="1600" dirty="0" err="1"/>
              <a:t>ni</a:t>
            </a:r>
            <a:r>
              <a:rPr lang="en-US" sz="1600" dirty="0"/>
              <a:t> </a:t>
            </a:r>
            <a:r>
              <a:rPr lang="en-US" sz="1600" dirty="0" err="1"/>
              <a:t>popraviti</a:t>
            </a:r>
            <a:r>
              <a:rPr lang="en-US" sz="1600" dirty="0"/>
              <a:t> </a:t>
            </a:r>
            <a:r>
              <a:rPr lang="en-US" sz="1600" dirty="0" err="1"/>
              <a:t>za</a:t>
            </a:r>
            <a:r>
              <a:rPr lang="en-US" sz="1600" dirty="0"/>
              <a:t> </a:t>
            </a:r>
            <a:r>
              <a:rPr lang="en-US" sz="1600" dirty="0" err="1"/>
              <a:t>više</a:t>
            </a:r>
            <a:r>
              <a:rPr lang="en-US" sz="1600" dirty="0"/>
              <a:t> od </a:t>
            </a:r>
            <a:r>
              <a:rPr lang="en-US" sz="1600" dirty="0" err="1"/>
              <a:t>jedne</a:t>
            </a:r>
            <a:r>
              <a:rPr lang="en-US" sz="1600" dirty="0"/>
              <a:t> </a:t>
            </a:r>
            <a:r>
              <a:rPr lang="en-US" sz="1600" dirty="0" err="1"/>
              <a:t>ocjene</a:t>
            </a:r>
            <a:r>
              <a:rPr lang="en-US" sz="1600" dirty="0"/>
              <a:t>. </a:t>
            </a:r>
            <a:r>
              <a:rPr lang="en-US" sz="1600" dirty="0" err="1" smtClean="0"/>
              <a:t>Popravni</a:t>
            </a:r>
            <a:r>
              <a:rPr lang="en-US" sz="1600" dirty="0" smtClean="0"/>
              <a:t> </a:t>
            </a:r>
            <a:r>
              <a:rPr lang="en-US" sz="1600" dirty="0" err="1"/>
              <a:t>ispit</a:t>
            </a:r>
            <a:r>
              <a:rPr lang="en-US" sz="1600" dirty="0"/>
              <a:t> je </a:t>
            </a:r>
            <a:r>
              <a:rPr lang="en-US" sz="1600" dirty="0" err="1"/>
              <a:t>maksimalno</a:t>
            </a:r>
            <a:r>
              <a:rPr lang="en-US" sz="1600" dirty="0"/>
              <a:t> 80 </a:t>
            </a:r>
            <a:r>
              <a:rPr lang="en-US" sz="1600" dirty="0" err="1"/>
              <a:t>poena</a:t>
            </a:r>
            <a:r>
              <a:rPr lang="en-US" sz="1600" dirty="0"/>
              <a:t>, </a:t>
            </a:r>
            <a:r>
              <a:rPr lang="en-US" sz="1600" dirty="0" err="1"/>
              <a:t>jer</a:t>
            </a:r>
            <a:r>
              <a:rPr lang="en-US" sz="1600" dirty="0"/>
              <a:t> se 20 </a:t>
            </a:r>
            <a:r>
              <a:rPr lang="en-US" sz="1600" dirty="0" err="1"/>
              <a:t>poena</a:t>
            </a:r>
            <a:r>
              <a:rPr lang="en-US" sz="1600" dirty="0"/>
              <a:t> </a:t>
            </a:r>
            <a:r>
              <a:rPr lang="en-US" sz="1600" dirty="0" err="1"/>
              <a:t>sa</a:t>
            </a:r>
            <a:r>
              <a:rPr lang="en-US" sz="1600" dirty="0"/>
              <a:t> online </a:t>
            </a:r>
            <a:r>
              <a:rPr lang="en-US" sz="1600" dirty="0" err="1"/>
              <a:t>testova</a:t>
            </a:r>
            <a:r>
              <a:rPr lang="en-US" sz="1600" dirty="0"/>
              <a:t> ne </a:t>
            </a:r>
            <a:r>
              <a:rPr lang="en-US" sz="1600" dirty="0" err="1"/>
              <a:t>poništavaju</a:t>
            </a:r>
            <a:r>
              <a:rPr lang="en-US" sz="1600" dirty="0" smtClean="0"/>
              <a:t>.</a:t>
            </a:r>
            <a:endParaRPr lang="sr-Latn-ME" sz="1600" b="1" dirty="0" smtClean="0"/>
          </a:p>
          <a:p>
            <a:pPr marL="0" indent="0">
              <a:buNone/>
            </a:pPr>
            <a:r>
              <a:rPr lang="sr-Latn-ME" sz="1600" dirty="0" smtClean="0"/>
              <a:t>Ukoliko </a:t>
            </a:r>
            <a:r>
              <a:rPr lang="sr-Latn-ME" sz="1600" dirty="0"/>
              <a:t>student položi sve testove dobija </a:t>
            </a:r>
            <a:r>
              <a:rPr lang="sr-Latn-ME" sz="1600" b="1" dirty="0"/>
              <a:t>sertifikat</a:t>
            </a:r>
            <a:r>
              <a:rPr lang="sr-Latn-ME" sz="1600" dirty="0"/>
              <a:t> Oracle Academy SQL and Database modeling</a:t>
            </a:r>
            <a:r>
              <a:rPr lang="sr-Latn-ME" sz="1600" dirty="0" smtClean="0"/>
              <a:t>.</a:t>
            </a:r>
            <a:endParaRPr lang="sr-Latn-ME" sz="1600" b="1" dirty="0"/>
          </a:p>
          <a:p>
            <a:pPr marL="0" indent="0">
              <a:buNone/>
            </a:pPr>
            <a:r>
              <a:rPr lang="sr-Latn-ME" sz="1600" b="1" dirty="0"/>
              <a:t>Aktivnost na č</a:t>
            </a:r>
            <a:r>
              <a:rPr lang="sr-Latn-ME" sz="1600" b="1" dirty="0" smtClean="0"/>
              <a:t>asovima:</a:t>
            </a:r>
            <a:endParaRPr lang="sr-Latn-ME" sz="1600" b="1" dirty="0"/>
          </a:p>
          <a:p>
            <a:pPr marL="0" indent="0">
              <a:buNone/>
            </a:pPr>
            <a:r>
              <a:rPr lang="sr-Latn-ME" sz="1600" dirty="0"/>
              <a:t>Od studenta se </a:t>
            </a:r>
            <a:r>
              <a:rPr lang="sr-Latn-ME" sz="1600" dirty="0" smtClean="0"/>
              <a:t>očekuje </a:t>
            </a:r>
            <a:r>
              <a:rPr lang="sr-Latn-ME" sz="1600" dirty="0"/>
              <a:t>da ne samo prisustvuje č</a:t>
            </a:r>
            <a:r>
              <a:rPr lang="sr-Latn-ME" sz="1600" dirty="0" smtClean="0"/>
              <a:t>asovima</a:t>
            </a:r>
            <a:r>
              <a:rPr lang="sr-Latn-ME" sz="1600" dirty="0"/>
              <a:t>, </a:t>
            </a:r>
            <a:r>
              <a:rPr lang="sr-Latn-ME" sz="1600" dirty="0" smtClean="0"/>
              <a:t>već </a:t>
            </a:r>
            <a:r>
              <a:rPr lang="sr-Latn-ME" sz="1600" dirty="0"/>
              <a:t>i da na njima aktivno </a:t>
            </a:r>
            <a:r>
              <a:rPr lang="sr-Latn-ME" sz="1600" dirty="0" smtClean="0"/>
              <a:t>učestvuje postavljajući </a:t>
            </a:r>
            <a:r>
              <a:rPr lang="sr-Latn-ME" sz="1600" dirty="0"/>
              <a:t>pitanja, </a:t>
            </a:r>
            <a:r>
              <a:rPr lang="sr-Latn-ME" sz="1600" dirty="0" smtClean="0"/>
              <a:t>rješavajući </a:t>
            </a:r>
            <a:r>
              <a:rPr lang="sr-Latn-ME" sz="1600" dirty="0"/>
              <a:t>zadatke, </a:t>
            </a:r>
            <a:r>
              <a:rPr lang="sr-Latn-ME" sz="1600" dirty="0" smtClean="0"/>
              <a:t>odgovarajući </a:t>
            </a:r>
            <a:r>
              <a:rPr lang="sr-Latn-ME" sz="1600" dirty="0"/>
              <a:t>na pitanja </a:t>
            </a:r>
            <a:r>
              <a:rPr lang="sr-Latn-ME" sz="1600" dirty="0" smtClean="0"/>
              <a:t>predavača </a:t>
            </a:r>
            <a:r>
              <a:rPr lang="sr-Latn-ME" sz="1600" dirty="0"/>
              <a:t>itd</a:t>
            </a:r>
            <a:r>
              <a:rPr lang="sr-Latn-ME" sz="1600" dirty="0" smtClean="0"/>
              <a:t>.</a:t>
            </a:r>
            <a:endParaRPr lang="sr-Latn-ME" sz="1600" b="1" dirty="0"/>
          </a:p>
          <a:p>
            <a:pPr marL="0" indent="0">
              <a:buNone/>
            </a:pPr>
            <a:r>
              <a:rPr lang="sr-Latn-ME" sz="1600" b="1" dirty="0"/>
              <a:t>Na času nije dozvoljena upotreba mobilnog telefona</a:t>
            </a:r>
            <a:r>
              <a:rPr lang="sr-Latn-ME" sz="1600" b="1" dirty="0" smtClean="0"/>
              <a:t>!</a:t>
            </a:r>
            <a:endParaRPr lang="sr-Latn-ME" sz="1600" b="1" dirty="0"/>
          </a:p>
          <a:p>
            <a:pPr marL="0" indent="0">
              <a:buNone/>
            </a:pPr>
            <a:r>
              <a:rPr lang="sr-Latn-ME" sz="1600" b="1" dirty="0" smtClean="0"/>
              <a:t>Bodovanje: </a:t>
            </a:r>
            <a:r>
              <a:rPr lang="sr-Latn-ME" sz="1600" dirty="0" smtClean="0"/>
              <a:t>Testovi</a:t>
            </a:r>
            <a:r>
              <a:rPr lang="sr-Latn-ME" sz="1600" dirty="0"/>
              <a:t>, kolokvijumi i ispiti, </a:t>
            </a:r>
            <a:r>
              <a:rPr lang="sr-Latn-ME" sz="1600" dirty="0" smtClean="0"/>
              <a:t>biće </a:t>
            </a:r>
            <a:r>
              <a:rPr lang="sr-Latn-ME" sz="1600" dirty="0"/>
              <a:t>bodovani prema </a:t>
            </a:r>
            <a:r>
              <a:rPr lang="sr-Latn-ME" sz="1600" dirty="0" smtClean="0"/>
              <a:t>sljedećim </a:t>
            </a:r>
            <a:r>
              <a:rPr lang="sr-Latn-ME" sz="1600" dirty="0"/>
              <a:t>kriterijumima:</a:t>
            </a:r>
          </a:p>
          <a:p>
            <a:pPr marL="0" indent="0">
              <a:spcBef>
                <a:spcPts val="0"/>
              </a:spcBef>
              <a:spcAft>
                <a:spcPts val="0"/>
              </a:spcAft>
              <a:buNone/>
            </a:pPr>
            <a:r>
              <a:rPr lang="sr-Latn-ME" sz="1600" dirty="0"/>
              <a:t>50-59 % » ocjena 6 </a:t>
            </a:r>
          </a:p>
          <a:p>
            <a:pPr marL="0" indent="0">
              <a:spcBef>
                <a:spcPts val="0"/>
              </a:spcBef>
              <a:spcAft>
                <a:spcPts val="0"/>
              </a:spcAft>
              <a:buNone/>
            </a:pPr>
            <a:r>
              <a:rPr lang="sr-Latn-ME" sz="1600" dirty="0"/>
              <a:t>60-69 % » ocjena 7 </a:t>
            </a:r>
          </a:p>
          <a:p>
            <a:pPr marL="0" indent="0">
              <a:spcBef>
                <a:spcPts val="0"/>
              </a:spcBef>
              <a:spcAft>
                <a:spcPts val="0"/>
              </a:spcAft>
              <a:buNone/>
            </a:pPr>
            <a:r>
              <a:rPr lang="sr-Latn-ME" sz="1600" dirty="0"/>
              <a:t>70-79 % » ocjena 8 </a:t>
            </a:r>
          </a:p>
          <a:p>
            <a:pPr marL="0" indent="0">
              <a:spcBef>
                <a:spcPts val="0"/>
              </a:spcBef>
              <a:spcAft>
                <a:spcPts val="0"/>
              </a:spcAft>
              <a:buNone/>
            </a:pPr>
            <a:r>
              <a:rPr lang="sr-Latn-ME" sz="1600" dirty="0"/>
              <a:t>80-89 % » ocjena 9 </a:t>
            </a:r>
          </a:p>
          <a:p>
            <a:pPr marL="0" indent="0">
              <a:spcBef>
                <a:spcPts val="0"/>
              </a:spcBef>
              <a:spcAft>
                <a:spcPts val="0"/>
              </a:spcAft>
              <a:buNone/>
            </a:pPr>
            <a:r>
              <a:rPr lang="sr-Latn-ME" sz="1600" dirty="0"/>
              <a:t>90-100 % » ocjena 10</a:t>
            </a:r>
          </a:p>
        </p:txBody>
      </p:sp>
    </p:spTree>
    <p:extLst>
      <p:ext uri="{BB962C8B-B14F-4D97-AF65-F5344CB8AC3E}">
        <p14:creationId xmlns:p14="http://schemas.microsoft.com/office/powerpoint/2010/main" val="348543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4674F-53E2-4EC3-89D1-0B927E8755F3}"/>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4" name="Title 1">
            <a:extLst>
              <a:ext uri="{FF2B5EF4-FFF2-40B4-BE49-F238E27FC236}">
                <a16:creationId xmlns:a16="http://schemas.microsoft.com/office/drawing/2014/main" id="{C98806C9-1FC2-4032-B760-82D5CB1431B0}"/>
              </a:ext>
            </a:extLst>
          </p:cNvPr>
          <p:cNvSpPr txBox="1">
            <a:spLocks/>
          </p:cNvSpPr>
          <p:nvPr/>
        </p:nvSpPr>
        <p:spPr>
          <a:xfrm>
            <a:off x="513654" y="702156"/>
            <a:ext cx="7884622" cy="514085"/>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sr-Latn-ME" dirty="0">
                <a:solidFill>
                  <a:schemeClr val="accent1"/>
                </a:solidFill>
              </a:rPr>
              <a:t>1. </a:t>
            </a:r>
            <a:r>
              <a:rPr lang="en-US" dirty="0" err="1">
                <a:solidFill>
                  <a:schemeClr val="accent1"/>
                </a:solidFill>
              </a:rPr>
              <a:t>Uvod</a:t>
            </a:r>
            <a:r>
              <a:rPr lang="en-US" dirty="0">
                <a:solidFill>
                  <a:schemeClr val="accent1"/>
                </a:solidFill>
              </a:rPr>
              <a:t> u </a:t>
            </a:r>
            <a:r>
              <a:rPr lang="en-US" dirty="0" err="1">
                <a:solidFill>
                  <a:schemeClr val="accent1"/>
                </a:solidFill>
              </a:rPr>
              <a:t>Predmet</a:t>
            </a:r>
            <a:r>
              <a:rPr lang="en-US" dirty="0">
                <a:solidFill>
                  <a:schemeClr val="accent1"/>
                </a:solidFill>
              </a:rPr>
              <a:t> (NASTAVAK)</a:t>
            </a:r>
          </a:p>
        </p:txBody>
      </p:sp>
      <p:sp>
        <p:nvSpPr>
          <p:cNvPr id="5" name="Footer Placeholder 2">
            <a:extLst>
              <a:ext uri="{FF2B5EF4-FFF2-40B4-BE49-F238E27FC236}">
                <a16:creationId xmlns:a16="http://schemas.microsoft.com/office/drawing/2014/main" id="{F9933D39-9B86-4AEA-B9B2-FBBD90D69C00}"/>
              </a:ext>
            </a:extLst>
          </p:cNvPr>
          <p:cNvSpPr>
            <a:spLocks noGrp="1"/>
          </p:cNvSpPr>
          <p:nvPr>
            <p:ph type="ftr" sz="quarter" idx="11"/>
          </p:nvPr>
        </p:nvSpPr>
        <p:spPr>
          <a:xfrm>
            <a:off x="361060" y="6423914"/>
            <a:ext cx="6917210" cy="365125"/>
          </a:xfrm>
        </p:spPr>
        <p:txBody>
          <a:bodyPr>
            <a:normAutofit/>
          </a:bodyPr>
          <a:lstStyle/>
          <a:p>
            <a:pPr>
              <a:spcAft>
                <a:spcPts val="600"/>
              </a:spcAft>
            </a:pPr>
            <a:r>
              <a:rPr lang="en-US" dirty="0" err="1"/>
              <a:t>Baze</a:t>
            </a:r>
            <a:r>
              <a:rPr lang="en-US" dirty="0"/>
              <a:t> </a:t>
            </a:r>
            <a:r>
              <a:rPr lang="en-US" dirty="0" err="1"/>
              <a:t>podataka</a:t>
            </a:r>
            <a:endParaRPr lang="en-US" dirty="0"/>
          </a:p>
        </p:txBody>
      </p:sp>
      <p:sp>
        <p:nvSpPr>
          <p:cNvPr id="7" name="Content Placeholder 2">
            <a:extLst>
              <a:ext uri="{FF2B5EF4-FFF2-40B4-BE49-F238E27FC236}">
                <a16:creationId xmlns:a16="http://schemas.microsoft.com/office/drawing/2014/main" id="{5C9B2622-DF8F-4707-A10F-7D4F0CDEEB31}"/>
              </a:ext>
            </a:extLst>
          </p:cNvPr>
          <p:cNvSpPr txBox="1">
            <a:spLocks/>
          </p:cNvSpPr>
          <p:nvPr/>
        </p:nvSpPr>
        <p:spPr>
          <a:xfrm>
            <a:off x="513654" y="1379730"/>
            <a:ext cx="11097155" cy="494711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sr-Latn-ME" b="1" dirty="0"/>
              <a:t>Pravila polaganja ispita (kolokvijuma i završnog ispita):</a:t>
            </a:r>
          </a:p>
          <a:p>
            <a:pPr marL="0" indent="0">
              <a:buNone/>
            </a:pPr>
            <a:endParaRPr lang="sr-Latn-ME" b="1" dirty="0"/>
          </a:p>
          <a:p>
            <a:r>
              <a:rPr lang="sr-Latn-ME" dirty="0"/>
              <a:t>Prisustvo predavanjima i vježbama je </a:t>
            </a:r>
            <a:r>
              <a:rPr lang="sr-Latn-ME" b="1" dirty="0"/>
              <a:t>obavezno</a:t>
            </a:r>
            <a:r>
              <a:rPr lang="sr-Latn-ME" dirty="0"/>
              <a:t>. Uslov za izlazak na kolokvijum/završni ispit je </a:t>
            </a:r>
            <a:r>
              <a:rPr lang="sr-Latn-ME" b="1" dirty="0"/>
              <a:t>najmanje 75% prisustva</a:t>
            </a:r>
            <a:r>
              <a:rPr lang="sr-Latn-ME" dirty="0"/>
              <a:t>. </a:t>
            </a:r>
            <a:endParaRPr lang="en-GB" dirty="0" smtClean="0"/>
          </a:p>
          <a:p>
            <a:pPr lvl="1"/>
            <a:r>
              <a:rPr lang="en-US" dirty="0" err="1"/>
              <a:t>Prisustvo</a:t>
            </a:r>
            <a:r>
              <a:rPr lang="en-US" dirty="0"/>
              <a:t> </a:t>
            </a:r>
            <a:r>
              <a:rPr lang="en-US" dirty="0" err="1"/>
              <a:t>nastavi</a:t>
            </a:r>
            <a:r>
              <a:rPr lang="en-US" dirty="0"/>
              <a:t> je </a:t>
            </a:r>
            <a:r>
              <a:rPr lang="en-US" dirty="0" err="1"/>
              <a:t>obavezno</a:t>
            </a:r>
            <a:r>
              <a:rPr lang="en-US" dirty="0"/>
              <a:t>, </a:t>
            </a:r>
            <a:r>
              <a:rPr lang="en-US" dirty="0" err="1"/>
              <a:t>osim</a:t>
            </a:r>
            <a:r>
              <a:rPr lang="en-US" dirty="0"/>
              <a:t> za </a:t>
            </a:r>
            <a:r>
              <a:rPr lang="en-US" dirty="0" err="1"/>
              <a:t>studente</a:t>
            </a:r>
            <a:r>
              <a:rPr lang="en-US" dirty="0"/>
              <a:t> i </a:t>
            </a:r>
            <a:r>
              <a:rPr lang="en-US" dirty="0" err="1"/>
              <a:t>studentkinje</a:t>
            </a:r>
            <a:r>
              <a:rPr lang="en-US" dirty="0"/>
              <a:t> </a:t>
            </a:r>
            <a:r>
              <a:rPr lang="en-US" dirty="0" err="1"/>
              <a:t>koji</a:t>
            </a:r>
            <a:r>
              <a:rPr lang="en-US" dirty="0"/>
              <a:t> </a:t>
            </a:r>
            <a:r>
              <a:rPr lang="en-US" dirty="0" err="1"/>
              <a:t>rade</a:t>
            </a:r>
            <a:r>
              <a:rPr lang="en-US" dirty="0"/>
              <a:t> </a:t>
            </a:r>
            <a:r>
              <a:rPr lang="en-US" dirty="0" err="1"/>
              <a:t>ili</a:t>
            </a:r>
            <a:r>
              <a:rPr lang="en-US" dirty="0"/>
              <a:t> </a:t>
            </a:r>
            <a:r>
              <a:rPr lang="en-US" dirty="0" err="1"/>
              <a:t>su</a:t>
            </a:r>
            <a:r>
              <a:rPr lang="en-US" dirty="0"/>
              <a:t> </a:t>
            </a:r>
            <a:r>
              <a:rPr lang="en-US" dirty="0" err="1"/>
              <a:t>profesionalni</a:t>
            </a:r>
            <a:r>
              <a:rPr lang="en-US" dirty="0"/>
              <a:t> </a:t>
            </a:r>
            <a:r>
              <a:rPr lang="en-US" dirty="0" err="1"/>
              <a:t>sportisti</a:t>
            </a:r>
            <a:r>
              <a:rPr lang="en-US" dirty="0"/>
              <a:t> i </a:t>
            </a:r>
            <a:r>
              <a:rPr lang="en-US" dirty="0" err="1"/>
              <a:t>sportistkinje</a:t>
            </a:r>
            <a:r>
              <a:rPr lang="en-US" dirty="0"/>
              <a:t>. </a:t>
            </a:r>
            <a:r>
              <a:rPr lang="en-US" dirty="0" err="1"/>
              <a:t>Ovi</a:t>
            </a:r>
            <a:r>
              <a:rPr lang="en-US" dirty="0"/>
              <a:t> </a:t>
            </a:r>
            <a:r>
              <a:rPr lang="en-US" dirty="0" err="1"/>
              <a:t>studenti</a:t>
            </a:r>
            <a:r>
              <a:rPr lang="en-US" dirty="0"/>
              <a:t> i </a:t>
            </a:r>
            <a:r>
              <a:rPr lang="en-US" dirty="0" err="1"/>
              <a:t>studentkinje</a:t>
            </a:r>
            <a:r>
              <a:rPr lang="en-US" dirty="0"/>
              <a:t> </a:t>
            </a:r>
            <a:r>
              <a:rPr lang="en-US" dirty="0" err="1"/>
              <a:t>ce</a:t>
            </a:r>
            <a:r>
              <a:rPr lang="en-US" dirty="0"/>
              <a:t> </a:t>
            </a:r>
            <a:r>
              <a:rPr lang="en-US" dirty="0" err="1"/>
              <a:t>biti</a:t>
            </a:r>
            <a:r>
              <a:rPr lang="en-US" dirty="0"/>
              <a:t> </a:t>
            </a:r>
            <a:r>
              <a:rPr lang="en-US" dirty="0" err="1"/>
              <a:t>evidentirani</a:t>
            </a:r>
            <a:r>
              <a:rPr lang="en-US" dirty="0"/>
              <a:t> u </a:t>
            </a:r>
            <a:r>
              <a:rPr lang="en-US" dirty="0" err="1"/>
              <a:t>sistemu</a:t>
            </a:r>
            <a:r>
              <a:rPr lang="en-US" dirty="0"/>
              <a:t> od </a:t>
            </a:r>
            <a:r>
              <a:rPr lang="en-US" dirty="0" err="1"/>
              <a:t>strane</a:t>
            </a:r>
            <a:r>
              <a:rPr lang="en-US" dirty="0"/>
              <a:t> </a:t>
            </a:r>
            <a:r>
              <a:rPr lang="en-US" dirty="0" err="1"/>
              <a:t>koordinatora</a:t>
            </a:r>
            <a:r>
              <a:rPr lang="en-US" dirty="0"/>
              <a:t> i </a:t>
            </a:r>
            <a:r>
              <a:rPr lang="en-US" dirty="0" err="1"/>
              <a:t>koordinatorki</a:t>
            </a:r>
            <a:r>
              <a:rPr lang="en-US" dirty="0"/>
              <a:t> </a:t>
            </a:r>
            <a:r>
              <a:rPr lang="en-US" dirty="0" err="1"/>
              <a:t>studijskih</a:t>
            </a:r>
            <a:r>
              <a:rPr lang="en-US" dirty="0"/>
              <a:t> </a:t>
            </a:r>
            <a:r>
              <a:rPr lang="en-US" dirty="0" err="1"/>
              <a:t>programa</a:t>
            </a:r>
            <a:r>
              <a:rPr lang="en-US" dirty="0"/>
              <a:t>. </a:t>
            </a:r>
            <a:endParaRPr lang="en-US" dirty="0" smtClean="0"/>
          </a:p>
          <a:p>
            <a:pPr lvl="1"/>
            <a:r>
              <a:rPr lang="en-US" dirty="0"/>
              <a:t> </a:t>
            </a:r>
            <a:r>
              <a:rPr lang="en-US" dirty="0" err="1"/>
              <a:t>Studenti</a:t>
            </a:r>
            <a:r>
              <a:rPr lang="en-US" dirty="0"/>
              <a:t> i </a:t>
            </a:r>
            <a:r>
              <a:rPr lang="en-US" dirty="0" err="1"/>
              <a:t>studentkinje</a:t>
            </a:r>
            <a:r>
              <a:rPr lang="en-US" dirty="0"/>
              <a:t> </a:t>
            </a:r>
            <a:r>
              <a:rPr lang="en-US" dirty="0" err="1"/>
              <a:t>koji</a:t>
            </a:r>
            <a:r>
              <a:rPr lang="en-US" dirty="0"/>
              <a:t> </a:t>
            </a:r>
            <a:r>
              <a:rPr lang="en-US" dirty="0" err="1"/>
              <a:t>su</a:t>
            </a:r>
            <a:r>
              <a:rPr lang="en-US" dirty="0"/>
              <a:t> </a:t>
            </a:r>
            <a:r>
              <a:rPr lang="en-US" dirty="0" err="1"/>
              <a:t>oslobodjeni</a:t>
            </a:r>
            <a:r>
              <a:rPr lang="en-US" dirty="0"/>
              <a:t> </a:t>
            </a:r>
            <a:r>
              <a:rPr lang="en-US" dirty="0" err="1"/>
              <a:t>pracenja</a:t>
            </a:r>
            <a:r>
              <a:rPr lang="en-US" dirty="0"/>
              <a:t> </a:t>
            </a:r>
            <a:r>
              <a:rPr lang="en-US" dirty="0" err="1"/>
              <a:t>nastave</a:t>
            </a:r>
            <a:r>
              <a:rPr lang="en-US" dirty="0"/>
              <a:t> </a:t>
            </a:r>
            <a:r>
              <a:rPr lang="en-US" dirty="0" err="1"/>
              <a:t>po</a:t>
            </a:r>
            <a:r>
              <a:rPr lang="en-US" dirty="0"/>
              <a:t> </a:t>
            </a:r>
            <a:r>
              <a:rPr lang="en-US" dirty="0" err="1"/>
              <a:t>osnovu</a:t>
            </a:r>
            <a:r>
              <a:rPr lang="en-US" dirty="0"/>
              <a:t> </a:t>
            </a:r>
            <a:r>
              <a:rPr lang="en-US" dirty="0" err="1"/>
              <a:t>stalnog</a:t>
            </a:r>
            <a:r>
              <a:rPr lang="en-US" dirty="0"/>
              <a:t> </a:t>
            </a:r>
            <a:r>
              <a:rPr lang="en-US" dirty="0" err="1"/>
              <a:t>radnog</a:t>
            </a:r>
            <a:r>
              <a:rPr lang="en-US" dirty="0"/>
              <a:t> </a:t>
            </a:r>
            <a:r>
              <a:rPr lang="en-US" dirty="0" err="1"/>
              <a:t>odnosa</a:t>
            </a:r>
            <a:r>
              <a:rPr lang="en-US" dirty="0"/>
              <a:t>, </a:t>
            </a:r>
            <a:r>
              <a:rPr lang="en-US" dirty="0" err="1"/>
              <a:t>kao</a:t>
            </a:r>
            <a:r>
              <a:rPr lang="en-US" dirty="0"/>
              <a:t> </a:t>
            </a:r>
            <a:r>
              <a:rPr lang="en-US" dirty="0" err="1"/>
              <a:t>uslov</a:t>
            </a:r>
            <a:r>
              <a:rPr lang="en-US" dirty="0"/>
              <a:t> za </a:t>
            </a:r>
            <a:r>
              <a:rPr lang="en-US" dirty="0" err="1"/>
              <a:t>izlazak</a:t>
            </a:r>
            <a:r>
              <a:rPr lang="en-US" dirty="0"/>
              <a:t> </a:t>
            </a:r>
            <a:r>
              <a:rPr lang="en-US" dirty="0" err="1"/>
              <a:t>na</a:t>
            </a:r>
            <a:r>
              <a:rPr lang="en-US" dirty="0"/>
              <a:t> </a:t>
            </a:r>
            <a:r>
              <a:rPr lang="en-US" dirty="0" err="1"/>
              <a:t>kolokvijum</a:t>
            </a:r>
            <a:r>
              <a:rPr lang="en-US" dirty="0"/>
              <a:t>, </a:t>
            </a:r>
            <a:r>
              <a:rPr lang="en-US" dirty="0" err="1"/>
              <a:t>imaju</a:t>
            </a:r>
            <a:r>
              <a:rPr lang="en-US" dirty="0"/>
              <a:t> </a:t>
            </a:r>
            <a:r>
              <a:rPr lang="en-US" dirty="0" err="1"/>
              <a:t>obavljene</a:t>
            </a:r>
            <a:r>
              <a:rPr lang="en-US" dirty="0"/>
              <a:t> </a:t>
            </a:r>
            <a:r>
              <a:rPr lang="en-US" dirty="0" err="1"/>
              <a:t>barem</a:t>
            </a:r>
            <a:r>
              <a:rPr lang="en-US" dirty="0"/>
              <a:t> </a:t>
            </a:r>
            <a:r>
              <a:rPr lang="en-US" dirty="0" err="1"/>
              <a:t>jedne</a:t>
            </a:r>
            <a:r>
              <a:rPr lang="en-US" dirty="0"/>
              <a:t> </a:t>
            </a:r>
            <a:r>
              <a:rPr lang="en-US" dirty="0" err="1"/>
              <a:t>konsultacije</a:t>
            </a:r>
            <a:r>
              <a:rPr lang="en-US" dirty="0"/>
              <a:t> </a:t>
            </a:r>
            <a:r>
              <a:rPr lang="en-US" dirty="0" err="1"/>
              <a:t>sa</a:t>
            </a:r>
            <a:r>
              <a:rPr lang="en-US" dirty="0"/>
              <a:t> </a:t>
            </a:r>
            <a:r>
              <a:rPr lang="en-US" dirty="0" err="1"/>
              <a:t>predmetnim</a:t>
            </a:r>
            <a:r>
              <a:rPr lang="en-US" dirty="0"/>
              <a:t> </a:t>
            </a:r>
            <a:r>
              <a:rPr lang="en-US" dirty="0" err="1"/>
              <a:t>predavacem</a:t>
            </a:r>
            <a:r>
              <a:rPr lang="en-US" dirty="0"/>
              <a:t> </a:t>
            </a:r>
            <a:r>
              <a:rPr lang="en-US" dirty="0" err="1"/>
              <a:t>ili</a:t>
            </a:r>
            <a:r>
              <a:rPr lang="en-US" dirty="0"/>
              <a:t> </a:t>
            </a:r>
            <a:r>
              <a:rPr lang="en-US" dirty="0" err="1"/>
              <a:t>prisustvo</a:t>
            </a:r>
            <a:r>
              <a:rPr lang="en-US" dirty="0"/>
              <a:t> </a:t>
            </a:r>
            <a:r>
              <a:rPr lang="en-US" dirty="0" err="1"/>
              <a:t>barem</a:t>
            </a:r>
            <a:r>
              <a:rPr lang="en-US" dirty="0"/>
              <a:t> </a:t>
            </a:r>
            <a:r>
              <a:rPr lang="en-US" dirty="0" err="1"/>
              <a:t>jednom</a:t>
            </a:r>
            <a:r>
              <a:rPr lang="en-US" dirty="0"/>
              <a:t> </a:t>
            </a:r>
            <a:r>
              <a:rPr lang="en-US" dirty="0" err="1"/>
              <a:t>casu</a:t>
            </a:r>
            <a:r>
              <a:rPr lang="en-US" dirty="0"/>
              <a:t>. </a:t>
            </a:r>
            <a:endParaRPr lang="sr-Latn-ME" b="1" dirty="0"/>
          </a:p>
          <a:p>
            <a:r>
              <a:rPr lang="sr-Latn-ME" dirty="0"/>
              <a:t>Pri polaganju ispita, student se mora pridržavati pravila regulisanih </a:t>
            </a:r>
            <a:r>
              <a:rPr lang="sr-Latn-ME" b="1" dirty="0"/>
              <a:t>Statutom fakulteta </a:t>
            </a:r>
            <a:r>
              <a:rPr lang="sr-Latn-ME" dirty="0"/>
              <a:t>u suprotnom slijedi udaljavanje sa ispita i kazna koju propisuje Disciplinska komisija</a:t>
            </a:r>
            <a:r>
              <a:rPr lang="sr-Latn-ME" dirty="0" smtClean="0"/>
              <a:t>.</a:t>
            </a:r>
            <a:endParaRPr lang="en-US" dirty="0" smtClean="0"/>
          </a:p>
          <a:p>
            <a:r>
              <a:rPr lang="de-DE" dirty="0" smtClean="0"/>
              <a:t>Predavači </a:t>
            </a:r>
            <a:r>
              <a:rPr lang="de-DE" dirty="0"/>
              <a:t>zadržavaju pravo da nakon izrade bilo kog pisanog rada (ispita, testa, eseja i dr.), zahtijeva od student-a/kinje usmenu provjeru znanja, odnosno da usmeno odbrani/položi pisani rad. Usmena provjera može se zahtijevati neposredno nakon izrade pisanog rada ili naknadno, nakon uvida u rad.</a:t>
            </a:r>
            <a:endParaRPr lang="en-US" dirty="0"/>
          </a:p>
          <a:p>
            <a:endParaRPr lang="sr-Latn-ME" dirty="0"/>
          </a:p>
        </p:txBody>
      </p:sp>
      <p:sp>
        <p:nvSpPr>
          <p:cNvPr id="8" name="Content Placeholder 2">
            <a:extLst>
              <a:ext uri="{FF2B5EF4-FFF2-40B4-BE49-F238E27FC236}">
                <a16:creationId xmlns:a16="http://schemas.microsoft.com/office/drawing/2014/main" id="{50CEA79C-BE7E-4D59-BE1A-0C07E87D9502}"/>
              </a:ext>
            </a:extLst>
          </p:cNvPr>
          <p:cNvSpPr txBox="1">
            <a:spLocks/>
          </p:cNvSpPr>
          <p:nvPr/>
        </p:nvSpPr>
        <p:spPr>
          <a:xfrm>
            <a:off x="5921406" y="1432090"/>
            <a:ext cx="5407752" cy="4723753"/>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1600" dirty="0"/>
          </a:p>
        </p:txBody>
      </p:sp>
    </p:spTree>
    <p:extLst>
      <p:ext uri="{BB962C8B-B14F-4D97-AF65-F5344CB8AC3E}">
        <p14:creationId xmlns:p14="http://schemas.microsoft.com/office/powerpoint/2010/main" val="561179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4674F-53E2-4EC3-89D1-0B927E8755F3}"/>
              </a:ext>
            </a:extLst>
          </p:cNvPr>
          <p:cNvSpPr>
            <a:spLocks noGrp="1"/>
          </p:cNvSpPr>
          <p:nvPr>
            <p:ph type="sldNum" sz="quarter" idx="12"/>
          </p:nvPr>
        </p:nvSpPr>
        <p:spPr/>
        <p:txBody>
          <a:bodyPr/>
          <a:lstStyle/>
          <a:p>
            <a:fld id="{F603CDE5-C1D8-4EDD-870F-A498BAFA520F}" type="slidenum">
              <a:rPr lang="en-US" noProof="0" smtClean="0"/>
              <a:t>6</a:t>
            </a:fld>
            <a:endParaRPr lang="en-US" noProof="0" dirty="0"/>
          </a:p>
        </p:txBody>
      </p:sp>
      <p:sp>
        <p:nvSpPr>
          <p:cNvPr id="4" name="Title 1">
            <a:extLst>
              <a:ext uri="{FF2B5EF4-FFF2-40B4-BE49-F238E27FC236}">
                <a16:creationId xmlns:a16="http://schemas.microsoft.com/office/drawing/2014/main" id="{C98806C9-1FC2-4032-B760-82D5CB1431B0}"/>
              </a:ext>
            </a:extLst>
          </p:cNvPr>
          <p:cNvSpPr txBox="1">
            <a:spLocks/>
          </p:cNvSpPr>
          <p:nvPr/>
        </p:nvSpPr>
        <p:spPr>
          <a:xfrm>
            <a:off x="513654" y="702156"/>
            <a:ext cx="7884622" cy="514085"/>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smtClean="0">
                <a:solidFill>
                  <a:schemeClr val="accent1"/>
                </a:solidFill>
              </a:rPr>
              <a:t>Pravila</a:t>
            </a:r>
            <a:r>
              <a:rPr lang="en-US" dirty="0" smtClean="0">
                <a:solidFill>
                  <a:schemeClr val="accent1"/>
                </a:solidFill>
              </a:rPr>
              <a:t> </a:t>
            </a:r>
            <a:r>
              <a:rPr lang="en-US" dirty="0" err="1" smtClean="0">
                <a:solidFill>
                  <a:schemeClr val="accent1"/>
                </a:solidFill>
              </a:rPr>
              <a:t>na</a:t>
            </a:r>
            <a:r>
              <a:rPr lang="en-US" dirty="0" smtClean="0">
                <a:solidFill>
                  <a:schemeClr val="accent1"/>
                </a:solidFill>
              </a:rPr>
              <a:t> </a:t>
            </a:r>
            <a:r>
              <a:rPr lang="en-US" dirty="0" err="1" smtClean="0">
                <a:solidFill>
                  <a:schemeClr val="accent1"/>
                </a:solidFill>
              </a:rPr>
              <a:t>casu</a:t>
            </a:r>
            <a:endParaRPr lang="en-US" dirty="0">
              <a:solidFill>
                <a:schemeClr val="accent1"/>
              </a:solidFill>
            </a:endParaRPr>
          </a:p>
        </p:txBody>
      </p:sp>
      <p:sp>
        <p:nvSpPr>
          <p:cNvPr id="5" name="Footer Placeholder 2">
            <a:extLst>
              <a:ext uri="{FF2B5EF4-FFF2-40B4-BE49-F238E27FC236}">
                <a16:creationId xmlns:a16="http://schemas.microsoft.com/office/drawing/2014/main" id="{F9933D39-9B86-4AEA-B9B2-FBBD90D69C00}"/>
              </a:ext>
            </a:extLst>
          </p:cNvPr>
          <p:cNvSpPr>
            <a:spLocks noGrp="1"/>
          </p:cNvSpPr>
          <p:nvPr>
            <p:ph type="ftr" sz="quarter" idx="11"/>
          </p:nvPr>
        </p:nvSpPr>
        <p:spPr>
          <a:xfrm>
            <a:off x="361060" y="6423914"/>
            <a:ext cx="6917210" cy="365125"/>
          </a:xfrm>
        </p:spPr>
        <p:txBody>
          <a:bodyPr>
            <a:normAutofit/>
          </a:bodyPr>
          <a:lstStyle/>
          <a:p>
            <a:pPr>
              <a:spcAft>
                <a:spcPts val="600"/>
              </a:spcAft>
            </a:pPr>
            <a:r>
              <a:rPr lang="en-US" dirty="0" err="1"/>
              <a:t>Baze</a:t>
            </a:r>
            <a:r>
              <a:rPr lang="en-US" dirty="0"/>
              <a:t> </a:t>
            </a:r>
            <a:r>
              <a:rPr lang="en-US" dirty="0" err="1"/>
              <a:t>podataka</a:t>
            </a:r>
            <a:endParaRPr lang="en-US" dirty="0"/>
          </a:p>
        </p:txBody>
      </p:sp>
      <p:sp>
        <p:nvSpPr>
          <p:cNvPr id="7" name="Content Placeholder 2">
            <a:extLst>
              <a:ext uri="{FF2B5EF4-FFF2-40B4-BE49-F238E27FC236}">
                <a16:creationId xmlns:a16="http://schemas.microsoft.com/office/drawing/2014/main" id="{5C9B2622-DF8F-4707-A10F-7D4F0CDEEB31}"/>
              </a:ext>
            </a:extLst>
          </p:cNvPr>
          <p:cNvSpPr txBox="1">
            <a:spLocks/>
          </p:cNvSpPr>
          <p:nvPr/>
        </p:nvSpPr>
        <p:spPr>
          <a:xfrm>
            <a:off x="513654" y="1379730"/>
            <a:ext cx="11097155" cy="4947111"/>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sr-Latn-ME" b="1" dirty="0" smtClean="0"/>
          </a:p>
          <a:p>
            <a:r>
              <a:rPr lang="en-GB" dirty="0" err="1" smtClean="0"/>
              <a:t>Verifikacija</a:t>
            </a:r>
            <a:r>
              <a:rPr lang="en-GB" dirty="0" smtClean="0"/>
              <a:t> </a:t>
            </a:r>
            <a:r>
              <a:rPr lang="en-GB" dirty="0" err="1" smtClean="0"/>
              <a:t>prisustva</a:t>
            </a:r>
            <a:r>
              <a:rPr lang="en-GB" dirty="0" smtClean="0"/>
              <a:t> (min 75%)</a:t>
            </a:r>
          </a:p>
          <a:p>
            <a:pPr lvl="1"/>
            <a:r>
              <a:rPr lang="en-GB" dirty="0" smtClean="0"/>
              <a:t>Excel – </a:t>
            </a:r>
            <a:r>
              <a:rPr lang="en-GB" dirty="0" err="1" smtClean="0"/>
              <a:t>predavanja</a:t>
            </a:r>
            <a:endParaRPr lang="en-GB" dirty="0" smtClean="0"/>
          </a:p>
          <a:p>
            <a:pPr lvl="1"/>
            <a:r>
              <a:rPr lang="en-GB" dirty="0" err="1" smtClean="0"/>
              <a:t>Qr</a:t>
            </a:r>
            <a:r>
              <a:rPr lang="en-GB" dirty="0" smtClean="0"/>
              <a:t> code - </a:t>
            </a:r>
            <a:r>
              <a:rPr lang="en-GB" dirty="0" err="1" smtClean="0"/>
              <a:t>vjezbe</a:t>
            </a:r>
            <a:endParaRPr lang="en-US" dirty="0" smtClean="0"/>
          </a:p>
          <a:p>
            <a:endParaRPr lang="en-US" dirty="0" smtClean="0"/>
          </a:p>
          <a:p>
            <a:endParaRPr lang="en-US" dirty="0"/>
          </a:p>
          <a:p>
            <a:endParaRPr lang="en-US" dirty="0" smtClean="0"/>
          </a:p>
          <a:p>
            <a:r>
              <a:rPr lang="en-US" dirty="0" err="1" smtClean="0"/>
              <a:t>Tolerancija</a:t>
            </a:r>
            <a:r>
              <a:rPr lang="en-US" dirty="0" smtClean="0"/>
              <a:t> </a:t>
            </a:r>
            <a:r>
              <a:rPr lang="en-US" dirty="0"/>
              <a:t>za </a:t>
            </a:r>
            <a:r>
              <a:rPr lang="en-US" dirty="0" err="1"/>
              <a:t>kasnjenje</a:t>
            </a:r>
            <a:r>
              <a:rPr lang="en-US" dirty="0"/>
              <a:t> </a:t>
            </a:r>
            <a:r>
              <a:rPr lang="en-US" dirty="0" err="1"/>
              <a:t>studenata</a:t>
            </a:r>
            <a:r>
              <a:rPr lang="en-US" dirty="0"/>
              <a:t> i </a:t>
            </a:r>
            <a:r>
              <a:rPr lang="en-US" dirty="0" err="1"/>
              <a:t>studentkinja</a:t>
            </a:r>
            <a:r>
              <a:rPr lang="en-US" dirty="0"/>
              <a:t> je 5 </a:t>
            </a:r>
            <a:r>
              <a:rPr lang="en-US" dirty="0" err="1"/>
              <a:t>minuta</a:t>
            </a:r>
            <a:r>
              <a:rPr lang="en-US" dirty="0"/>
              <a:t>. </a:t>
            </a:r>
            <a:endParaRPr lang="en-US" dirty="0" smtClean="0"/>
          </a:p>
          <a:p>
            <a:r>
              <a:rPr lang="en-US" dirty="0" smtClean="0"/>
              <a:t>U </a:t>
            </a:r>
            <a:r>
              <a:rPr lang="en-US" dirty="0" err="1"/>
              <a:t>toku</a:t>
            </a:r>
            <a:r>
              <a:rPr lang="en-US" dirty="0"/>
              <a:t> casa </a:t>
            </a:r>
            <a:r>
              <a:rPr lang="en-US" dirty="0" err="1"/>
              <a:t>nije</a:t>
            </a:r>
            <a:r>
              <a:rPr lang="en-US" dirty="0"/>
              <a:t> </a:t>
            </a:r>
            <a:r>
              <a:rPr lang="en-US" dirty="0" err="1"/>
              <a:t>dozvoljeno</a:t>
            </a:r>
            <a:r>
              <a:rPr lang="en-US" dirty="0"/>
              <a:t> </a:t>
            </a:r>
            <a:r>
              <a:rPr lang="en-US" dirty="0" err="1"/>
              <a:t>izlazenje</a:t>
            </a:r>
            <a:r>
              <a:rPr lang="en-US" dirty="0"/>
              <a:t> </a:t>
            </a:r>
            <a:r>
              <a:rPr lang="en-US" dirty="0" err="1"/>
              <a:t>studenata</a:t>
            </a:r>
            <a:r>
              <a:rPr lang="en-US" dirty="0"/>
              <a:t> i </a:t>
            </a:r>
            <a:r>
              <a:rPr lang="en-US" dirty="0" err="1"/>
              <a:t>studentkinja</a:t>
            </a:r>
            <a:r>
              <a:rPr lang="en-US" dirty="0"/>
              <a:t>, </a:t>
            </a:r>
            <a:r>
              <a:rPr lang="en-US" dirty="0" err="1"/>
              <a:t>cak</a:t>
            </a:r>
            <a:r>
              <a:rPr lang="en-US" dirty="0"/>
              <a:t> </a:t>
            </a:r>
            <a:r>
              <a:rPr lang="en-US" dirty="0" err="1"/>
              <a:t>ni</a:t>
            </a:r>
            <a:r>
              <a:rPr lang="en-US" dirty="0"/>
              <a:t> </a:t>
            </a:r>
            <a:r>
              <a:rPr lang="en-US" dirty="0" err="1"/>
              <a:t>ako</a:t>
            </a:r>
            <a:r>
              <a:rPr lang="en-US" dirty="0"/>
              <a:t> </a:t>
            </a:r>
            <a:r>
              <a:rPr lang="en-US" dirty="0" err="1"/>
              <a:t>traze</a:t>
            </a:r>
            <a:r>
              <a:rPr lang="en-US" dirty="0"/>
              <a:t> </a:t>
            </a:r>
            <a:r>
              <a:rPr lang="en-US" dirty="0" err="1"/>
              <a:t>dozvolu</a:t>
            </a:r>
            <a:r>
              <a:rPr lang="en-US" dirty="0" smtClean="0"/>
              <a:t>.</a:t>
            </a:r>
          </a:p>
          <a:p>
            <a:r>
              <a:rPr lang="en-US" dirty="0" err="1" smtClean="0"/>
              <a:t>Udaljavanje</a:t>
            </a:r>
            <a:r>
              <a:rPr lang="en-US" dirty="0" smtClean="0"/>
              <a:t> </a:t>
            </a:r>
            <a:r>
              <a:rPr lang="en-US" dirty="0" err="1"/>
              <a:t>sa</a:t>
            </a:r>
            <a:r>
              <a:rPr lang="en-US" dirty="0"/>
              <a:t> casa </a:t>
            </a:r>
            <a:r>
              <a:rPr lang="en-US" dirty="0" err="1"/>
              <a:t>studenta</a:t>
            </a:r>
            <a:r>
              <a:rPr lang="en-US" dirty="0"/>
              <a:t> </a:t>
            </a:r>
            <a:r>
              <a:rPr lang="en-US" dirty="0" err="1"/>
              <a:t>ili</a:t>
            </a:r>
            <a:r>
              <a:rPr lang="en-US" dirty="0"/>
              <a:t> </a:t>
            </a:r>
            <a:r>
              <a:rPr lang="en-US" dirty="0" err="1" smtClean="0"/>
              <a:t>studentkinje</a:t>
            </a:r>
            <a:r>
              <a:rPr lang="en-US" dirty="0" smtClean="0"/>
              <a:t> </a:t>
            </a:r>
            <a:r>
              <a:rPr lang="en-US" dirty="0" err="1"/>
              <a:t>ukoliko</a:t>
            </a:r>
            <a:r>
              <a:rPr lang="en-US" dirty="0"/>
              <a:t> ne </a:t>
            </a:r>
            <a:r>
              <a:rPr lang="en-US" dirty="0" err="1"/>
              <a:t>posjeduje</a:t>
            </a:r>
            <a:r>
              <a:rPr lang="en-US" dirty="0"/>
              <a:t> </a:t>
            </a:r>
            <a:r>
              <a:rPr lang="en-US" dirty="0" err="1"/>
              <a:t>svesku</a:t>
            </a:r>
            <a:r>
              <a:rPr lang="en-US" dirty="0"/>
              <a:t> i </a:t>
            </a:r>
            <a:r>
              <a:rPr lang="en-US" dirty="0" err="1"/>
              <a:t>olovku</a:t>
            </a:r>
            <a:r>
              <a:rPr lang="en-US" dirty="0" smtClean="0"/>
              <a:t>.</a:t>
            </a:r>
          </a:p>
          <a:p>
            <a:endParaRPr lang="sr-Latn-ME" dirty="0"/>
          </a:p>
        </p:txBody>
      </p:sp>
      <p:sp>
        <p:nvSpPr>
          <p:cNvPr id="8" name="Content Placeholder 2">
            <a:extLst>
              <a:ext uri="{FF2B5EF4-FFF2-40B4-BE49-F238E27FC236}">
                <a16:creationId xmlns:a16="http://schemas.microsoft.com/office/drawing/2014/main" id="{50CEA79C-BE7E-4D59-BE1A-0C07E87D9502}"/>
              </a:ext>
            </a:extLst>
          </p:cNvPr>
          <p:cNvSpPr txBox="1">
            <a:spLocks/>
          </p:cNvSpPr>
          <p:nvPr/>
        </p:nvSpPr>
        <p:spPr>
          <a:xfrm>
            <a:off x="5921406" y="1432090"/>
            <a:ext cx="5407752" cy="4723753"/>
          </a:xfrm>
          <a:prstGeom prst="rect">
            <a:avLst/>
          </a:prstGeom>
        </p:spPr>
        <p:txBody>
          <a:bodyPr vert="horz" lIns="91440" tIns="45720" rIns="91440" bIns="45720" rtlCol="0" anchor="t">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3463" y="2266613"/>
            <a:ext cx="8367346" cy="1690901"/>
          </a:xfrm>
          <a:prstGeom prst="rect">
            <a:avLst/>
          </a:prstGeom>
        </p:spPr>
      </p:pic>
    </p:spTree>
    <p:extLst>
      <p:ext uri="{BB962C8B-B14F-4D97-AF65-F5344CB8AC3E}">
        <p14:creationId xmlns:p14="http://schemas.microsoft.com/office/powerpoint/2010/main" val="2454277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termini</a:t>
            </a:r>
            <a:endParaRPr lang="en-US" dirty="0"/>
          </a:p>
        </p:txBody>
      </p:sp>
      <p:sp>
        <p:nvSpPr>
          <p:cNvPr id="5" name="Content Placeholder 4"/>
          <p:cNvSpPr>
            <a:spLocks noGrp="1"/>
          </p:cNvSpPr>
          <p:nvPr>
            <p:ph idx="1"/>
          </p:nvPr>
        </p:nvSpPr>
        <p:spPr>
          <a:xfrm>
            <a:off x="581192" y="2180496"/>
            <a:ext cx="5338841" cy="3678303"/>
          </a:xfrm>
        </p:spPr>
        <p:txBody>
          <a:bodyPr/>
          <a:lstStyle/>
          <a:p>
            <a:r>
              <a:rPr lang="sr-Latn-ME" dirty="0" smtClean="0"/>
              <a:t>Termini predavanja i vje</a:t>
            </a:r>
            <a:r>
              <a:rPr lang="sr-Latn-ME" dirty="0"/>
              <a:t>ž</a:t>
            </a:r>
            <a:r>
              <a:rPr lang="sr-Latn-ME" dirty="0" smtClean="0"/>
              <a:t>bi</a:t>
            </a:r>
            <a:endParaRPr lang="en-US" dirty="0" smtClean="0"/>
          </a:p>
          <a:p>
            <a:pPr lvl="1"/>
            <a:r>
              <a:rPr lang="en-US" dirty="0" err="1" smtClean="0"/>
              <a:t>Predavanja</a:t>
            </a:r>
            <a:r>
              <a:rPr lang="en-US" dirty="0" smtClean="0"/>
              <a:t> : </a:t>
            </a:r>
            <a:r>
              <a:rPr lang="en-US" dirty="0" err="1" smtClean="0"/>
              <a:t>Ponedeljak</a:t>
            </a:r>
            <a:r>
              <a:rPr lang="en-US" dirty="0" smtClean="0"/>
              <a:t> </a:t>
            </a:r>
            <a:r>
              <a:rPr lang="en-US" dirty="0" err="1" smtClean="0"/>
              <a:t>i</a:t>
            </a:r>
            <a:r>
              <a:rPr lang="en-US" dirty="0" smtClean="0"/>
              <a:t> </a:t>
            </a:r>
            <a:r>
              <a:rPr lang="en-US" dirty="0" err="1" smtClean="0"/>
              <a:t>cetvrtak</a:t>
            </a:r>
            <a:r>
              <a:rPr lang="sr-Latn-ME" dirty="0" smtClean="0"/>
              <a:t>, v</a:t>
            </a:r>
            <a:r>
              <a:rPr lang="en-US" dirty="0" smtClean="0"/>
              <a:t>e</a:t>
            </a:r>
            <a:r>
              <a:rPr lang="sr-Latn-ME" dirty="0" smtClean="0"/>
              <a:t>ć</a:t>
            </a:r>
            <a:r>
              <a:rPr lang="en-US" dirty="0" err="1" smtClean="0"/>
              <a:t>ina</a:t>
            </a:r>
            <a:r>
              <a:rPr lang="en-US" dirty="0" smtClean="0"/>
              <a:t> online</a:t>
            </a:r>
          </a:p>
          <a:p>
            <a:pPr lvl="1"/>
            <a:r>
              <a:rPr lang="en-US" dirty="0" err="1" smtClean="0"/>
              <a:t>Vjezbe</a:t>
            </a:r>
            <a:r>
              <a:rPr lang="en-US" dirty="0" smtClean="0"/>
              <a:t> : </a:t>
            </a:r>
            <a:r>
              <a:rPr lang="en-US" dirty="0" err="1" smtClean="0"/>
              <a:t>utorak</a:t>
            </a:r>
            <a:r>
              <a:rPr lang="en-US" dirty="0" smtClean="0"/>
              <a:t> i </a:t>
            </a:r>
            <a:r>
              <a:rPr lang="en-US" dirty="0" err="1" smtClean="0"/>
              <a:t>petak</a:t>
            </a:r>
            <a:r>
              <a:rPr lang="en-US" dirty="0" smtClean="0"/>
              <a:t> , </a:t>
            </a:r>
            <a:r>
              <a:rPr lang="sr-Latn-ME" dirty="0" smtClean="0"/>
              <a:t> </a:t>
            </a:r>
            <a:r>
              <a:rPr lang="en-US" dirty="0" smtClean="0"/>
              <a:t>A4</a:t>
            </a:r>
          </a:p>
          <a:p>
            <a:r>
              <a:rPr lang="en-US" dirty="0" err="1" smtClean="0"/>
              <a:t>Sjutra</a:t>
            </a:r>
            <a:r>
              <a:rPr lang="en-US" dirty="0" smtClean="0"/>
              <a:t> </a:t>
            </a:r>
            <a:r>
              <a:rPr lang="en-US" dirty="0" err="1" smtClean="0"/>
              <a:t>nemamo</a:t>
            </a:r>
            <a:r>
              <a:rPr lang="en-US" dirty="0" smtClean="0"/>
              <a:t> </a:t>
            </a:r>
            <a:r>
              <a:rPr lang="sr-Latn-ME" dirty="0" smtClean="0"/>
              <a:t>č</a:t>
            </a:r>
            <a:r>
              <a:rPr lang="en-US" dirty="0" smtClean="0"/>
              <a:t>as; </a:t>
            </a:r>
            <a:r>
              <a:rPr lang="en-US" dirty="0" err="1" smtClean="0"/>
              <a:t>pogledati</a:t>
            </a:r>
            <a:r>
              <a:rPr lang="en-US" dirty="0" smtClean="0"/>
              <a:t> </a:t>
            </a:r>
            <a:r>
              <a:rPr lang="en-US" dirty="0" err="1" smtClean="0"/>
              <a:t>predavanje</a:t>
            </a:r>
            <a:r>
              <a:rPr lang="en-US" dirty="0" smtClean="0"/>
              <a:t> </a:t>
            </a:r>
            <a:r>
              <a:rPr lang="en-US" dirty="0" err="1" smtClean="0"/>
              <a:t>sa</a:t>
            </a:r>
            <a:r>
              <a:rPr lang="en-US" dirty="0" smtClean="0"/>
              <a:t> </a:t>
            </a:r>
            <a:r>
              <a:rPr lang="en-US" dirty="0" err="1" smtClean="0"/>
              <a:t>portala</a:t>
            </a:r>
            <a:endParaRPr lang="sr-Latn-ME" dirty="0" smtClean="0"/>
          </a:p>
          <a:p>
            <a:r>
              <a:rPr lang="sr-Latn-ME" dirty="0" smtClean="0"/>
              <a:t>Termini </a:t>
            </a:r>
            <a:endParaRPr lang="en-US" dirty="0" smtClean="0"/>
          </a:p>
          <a:p>
            <a:pPr lvl="1"/>
            <a:r>
              <a:rPr lang="en-US" dirty="0" err="1" smtClean="0"/>
              <a:t>Kolokvijum</a:t>
            </a:r>
            <a:r>
              <a:rPr lang="en-US" dirty="0" smtClean="0"/>
              <a:t> : ?, - </a:t>
            </a:r>
            <a:r>
              <a:rPr lang="en-US" dirty="0" err="1" smtClean="0"/>
              <a:t>sredina</a:t>
            </a:r>
            <a:r>
              <a:rPr lang="en-US" dirty="0" smtClean="0"/>
              <a:t> </a:t>
            </a:r>
            <a:r>
              <a:rPr lang="en-US" dirty="0" err="1" smtClean="0"/>
              <a:t>oktobra</a:t>
            </a:r>
            <a:endParaRPr lang="en-US" dirty="0" smtClean="0"/>
          </a:p>
          <a:p>
            <a:pPr lvl="1"/>
            <a:r>
              <a:rPr lang="en-US" dirty="0" err="1" smtClean="0"/>
              <a:t>Zavrsni</a:t>
            </a:r>
            <a:r>
              <a:rPr lang="en-US" dirty="0" smtClean="0"/>
              <a:t> </a:t>
            </a:r>
            <a:r>
              <a:rPr lang="en-US" dirty="0" err="1" smtClean="0"/>
              <a:t>ispit</a:t>
            </a:r>
            <a:r>
              <a:rPr lang="en-US" dirty="0" smtClean="0"/>
              <a:t> : ? - </a:t>
            </a:r>
            <a:r>
              <a:rPr lang="en-US" dirty="0" err="1" smtClean="0"/>
              <a:t>decembar</a:t>
            </a:r>
            <a:endParaRPr lang="sr-Latn-ME" dirty="0" smtClean="0"/>
          </a:p>
          <a:p>
            <a:endParaRPr lang="en-US" dirty="0"/>
          </a:p>
        </p:txBody>
      </p:sp>
      <p:pic>
        <p:nvPicPr>
          <p:cNvPr id="1026" name="Picture 2" descr="Oracle Sample Data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1500" y="1481035"/>
            <a:ext cx="4440549" cy="4853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497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teme</a:t>
            </a:r>
            <a:endParaRPr lang="en-US" dirty="0"/>
          </a:p>
        </p:txBody>
      </p:sp>
      <p:sp>
        <p:nvSpPr>
          <p:cNvPr id="3" name="Content Placeholder 2"/>
          <p:cNvSpPr>
            <a:spLocks noGrp="1"/>
          </p:cNvSpPr>
          <p:nvPr>
            <p:ph idx="1"/>
          </p:nvPr>
        </p:nvSpPr>
        <p:spPr/>
        <p:txBody>
          <a:bodyPr>
            <a:normAutofit/>
          </a:bodyPr>
          <a:lstStyle/>
          <a:p>
            <a:r>
              <a:rPr lang="en-US" sz="2400" dirty="0" err="1" smtClean="0"/>
              <a:t>Uvod</a:t>
            </a:r>
            <a:r>
              <a:rPr lang="en-US" sz="2400" dirty="0" smtClean="0"/>
              <a:t> : </a:t>
            </a:r>
            <a:r>
              <a:rPr lang="en-US" sz="2400" dirty="0" err="1" smtClean="0"/>
              <a:t>baze</a:t>
            </a:r>
            <a:r>
              <a:rPr lang="en-US" sz="2400" dirty="0" smtClean="0"/>
              <a:t> </a:t>
            </a:r>
            <a:r>
              <a:rPr lang="en-US" sz="2400" dirty="0" err="1" smtClean="0"/>
              <a:t>podataka</a:t>
            </a:r>
            <a:endParaRPr lang="en-US" sz="2400" dirty="0" smtClean="0"/>
          </a:p>
          <a:p>
            <a:r>
              <a:rPr lang="en-US" sz="2400" dirty="0" err="1" smtClean="0"/>
              <a:t>Poslovi</a:t>
            </a:r>
            <a:r>
              <a:rPr lang="en-US" sz="2400" dirty="0"/>
              <a:t> </a:t>
            </a:r>
            <a:r>
              <a:rPr lang="en-US" sz="2400" dirty="0" smtClean="0"/>
              <a:t>…</a:t>
            </a:r>
          </a:p>
          <a:p>
            <a:r>
              <a:rPr lang="en-US" sz="2400" dirty="0" smtClean="0"/>
              <a:t>Data vs information </a:t>
            </a:r>
            <a:endParaRPr lang="en-US" sz="2400" dirty="0"/>
          </a:p>
        </p:txBody>
      </p:sp>
    </p:spTree>
    <p:extLst>
      <p:ext uri="{BB962C8B-B14F-4D97-AF65-F5344CB8AC3E}">
        <p14:creationId xmlns:p14="http://schemas.microsoft.com/office/powerpoint/2010/main" val="847229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ŠTA JE BAZA PODATAKA</a:t>
            </a:r>
            <a:r>
              <a:rPr lang="en-US" dirty="0" smtClean="0"/>
              <a:t>?</a:t>
            </a:r>
            <a:endParaRPr lang="en-US" dirty="0"/>
          </a:p>
        </p:txBody>
      </p:sp>
      <p:sp>
        <p:nvSpPr>
          <p:cNvPr id="3" name="Content Placeholder 2"/>
          <p:cNvSpPr>
            <a:spLocks noGrp="1"/>
          </p:cNvSpPr>
          <p:nvPr>
            <p:ph idx="1"/>
          </p:nvPr>
        </p:nvSpPr>
        <p:spPr/>
        <p:txBody>
          <a:bodyPr>
            <a:noAutofit/>
          </a:bodyPr>
          <a:lstStyle/>
          <a:p>
            <a:r>
              <a:rPr lang="en-US" sz="2400" dirty="0" err="1" smtClean="0"/>
              <a:t>Uopštena</a:t>
            </a:r>
            <a:r>
              <a:rPr lang="en-US" sz="2400" dirty="0" smtClean="0"/>
              <a:t> </a:t>
            </a:r>
            <a:r>
              <a:rPr lang="en-US" sz="2400" dirty="0" err="1"/>
              <a:t>definicija</a:t>
            </a:r>
            <a:r>
              <a:rPr lang="en-US" sz="2400" dirty="0"/>
              <a:t> </a:t>
            </a:r>
            <a:endParaRPr lang="en-US" sz="2400" dirty="0" smtClean="0"/>
          </a:p>
          <a:p>
            <a:pPr lvl="1"/>
            <a:r>
              <a:rPr lang="en-US" sz="2000" dirty="0" err="1" smtClean="0"/>
              <a:t>Baza</a:t>
            </a:r>
            <a:r>
              <a:rPr lang="en-US" sz="2000" dirty="0" smtClean="0"/>
              <a:t> </a:t>
            </a:r>
            <a:r>
              <a:rPr lang="en-US" sz="2000" dirty="0" err="1"/>
              <a:t>podataka</a:t>
            </a:r>
            <a:r>
              <a:rPr lang="en-US" sz="2000" dirty="0"/>
              <a:t> je </a:t>
            </a:r>
            <a:r>
              <a:rPr lang="en-US" sz="2000" dirty="0" err="1"/>
              <a:t>organizovana</a:t>
            </a:r>
            <a:r>
              <a:rPr lang="en-US" sz="2000" dirty="0"/>
              <a:t> </a:t>
            </a:r>
            <a:r>
              <a:rPr lang="en-US" sz="2000" dirty="0" err="1"/>
              <a:t>kolekcija</a:t>
            </a:r>
            <a:r>
              <a:rPr lang="en-US" sz="2000" dirty="0"/>
              <a:t> </a:t>
            </a:r>
            <a:r>
              <a:rPr lang="en-US" sz="2000" dirty="0" err="1"/>
              <a:t>logički</a:t>
            </a:r>
            <a:r>
              <a:rPr lang="en-US" sz="2000" dirty="0"/>
              <a:t> </a:t>
            </a:r>
            <a:r>
              <a:rPr lang="en-US" sz="2000" dirty="0" err="1"/>
              <a:t>povezanih</a:t>
            </a:r>
            <a:r>
              <a:rPr lang="en-US" sz="2000" dirty="0"/>
              <a:t> </a:t>
            </a:r>
            <a:r>
              <a:rPr lang="en-US" sz="2000" dirty="0" err="1" smtClean="0"/>
              <a:t>podatka</a:t>
            </a:r>
            <a:endParaRPr lang="en-US" sz="2000" dirty="0" smtClean="0"/>
          </a:p>
          <a:p>
            <a:pPr lvl="1"/>
            <a:r>
              <a:rPr lang="en-US" sz="2000" dirty="0" smtClean="0"/>
              <a:t>S</a:t>
            </a:r>
            <a:r>
              <a:rPr lang="pl-PL" sz="2000" dirty="0" smtClean="0"/>
              <a:t>kup </a:t>
            </a:r>
            <a:r>
              <a:rPr lang="pl-PL" sz="2000" dirty="0"/>
              <a:t>međusobno povezanih podataka koji se čuvaju zajedno</a:t>
            </a:r>
            <a:endParaRPr lang="en-US" sz="2000" dirty="0" smtClean="0"/>
          </a:p>
          <a:p>
            <a:r>
              <a:rPr lang="en-US" sz="2400" dirty="0" err="1" smtClean="0"/>
              <a:t>Savremena</a:t>
            </a:r>
            <a:r>
              <a:rPr lang="en-US" sz="2400" dirty="0" smtClean="0"/>
              <a:t> </a:t>
            </a:r>
            <a:r>
              <a:rPr lang="en-US" sz="2400" dirty="0" err="1"/>
              <a:t>definicija</a:t>
            </a:r>
            <a:r>
              <a:rPr lang="en-US" sz="2400" dirty="0"/>
              <a:t> </a:t>
            </a:r>
            <a:endParaRPr lang="en-US" sz="2400" dirty="0" smtClean="0"/>
          </a:p>
          <a:p>
            <a:pPr lvl="1"/>
            <a:r>
              <a:rPr lang="en-US" sz="2000" dirty="0" err="1" smtClean="0"/>
              <a:t>računarski</a:t>
            </a:r>
            <a:r>
              <a:rPr lang="en-US" sz="2000" dirty="0" smtClean="0"/>
              <a:t> </a:t>
            </a:r>
            <a:r>
              <a:rPr lang="en-US" sz="2000" dirty="0" err="1" smtClean="0"/>
              <a:t>sistemi</a:t>
            </a:r>
            <a:r>
              <a:rPr lang="en-US" sz="2000" dirty="0" smtClean="0"/>
              <a:t> za </a:t>
            </a:r>
            <a:r>
              <a:rPr lang="en-US" sz="2000" dirty="0" err="1"/>
              <a:t>čuvanje</a:t>
            </a:r>
            <a:r>
              <a:rPr lang="en-US" sz="2000" dirty="0"/>
              <a:t> i </a:t>
            </a:r>
            <a:r>
              <a:rPr lang="en-US" sz="2000" dirty="0" err="1"/>
              <a:t>obradu</a:t>
            </a:r>
            <a:r>
              <a:rPr lang="en-US" sz="2000" dirty="0"/>
              <a:t> </a:t>
            </a:r>
            <a:r>
              <a:rPr lang="en-US" sz="2000" dirty="0" err="1"/>
              <a:t>podataka</a:t>
            </a:r>
            <a:r>
              <a:rPr lang="en-US" sz="2000" dirty="0" smtClean="0"/>
              <a:t>.</a:t>
            </a:r>
          </a:p>
          <a:p>
            <a:r>
              <a:rPr lang="en-US" sz="2400" dirty="0"/>
              <a:t>Za </a:t>
            </a:r>
            <a:r>
              <a:rPr lang="en-US" sz="2400" dirty="0" err="1"/>
              <a:t>efikasan</a:t>
            </a:r>
            <a:r>
              <a:rPr lang="en-US" sz="2400" dirty="0"/>
              <a:t> rad </a:t>
            </a:r>
            <a:r>
              <a:rPr lang="en-US" sz="2400" dirty="0" err="1"/>
              <a:t>sa</a:t>
            </a:r>
            <a:r>
              <a:rPr lang="en-US" sz="2400" dirty="0"/>
              <a:t> </a:t>
            </a:r>
            <a:r>
              <a:rPr lang="en-US" sz="2400" dirty="0" err="1"/>
              <a:t>podacima</a:t>
            </a:r>
            <a:r>
              <a:rPr lang="en-US" sz="2400" dirty="0"/>
              <a:t> i </a:t>
            </a:r>
            <a:r>
              <a:rPr lang="en-US" sz="2400" dirty="0" err="1"/>
              <a:t>održavanje</a:t>
            </a:r>
            <a:r>
              <a:rPr lang="en-US" sz="2400" dirty="0"/>
              <a:t> </a:t>
            </a:r>
            <a:r>
              <a:rPr lang="en-US" sz="2400" dirty="0" err="1"/>
              <a:t>konzistentnog</a:t>
            </a:r>
            <a:r>
              <a:rPr lang="en-US" sz="2400" dirty="0"/>
              <a:t> stanja </a:t>
            </a:r>
            <a:r>
              <a:rPr lang="en-US" sz="2400" dirty="0" err="1"/>
              <a:t>baze</a:t>
            </a:r>
            <a:r>
              <a:rPr lang="en-US" sz="2400" dirty="0"/>
              <a:t> </a:t>
            </a:r>
            <a:r>
              <a:rPr lang="en-US" sz="2400" dirty="0" err="1"/>
              <a:t>koristi</a:t>
            </a:r>
            <a:r>
              <a:rPr lang="en-US" sz="2400" dirty="0"/>
              <a:t> se </a:t>
            </a:r>
            <a:r>
              <a:rPr lang="en-US" sz="2400" dirty="0" err="1"/>
              <a:t>sistem</a:t>
            </a:r>
            <a:r>
              <a:rPr lang="en-US" sz="2400" dirty="0"/>
              <a:t> za </a:t>
            </a:r>
            <a:r>
              <a:rPr lang="en-US" sz="2400" dirty="0" err="1"/>
              <a:t>upravljanje</a:t>
            </a:r>
            <a:r>
              <a:rPr lang="en-US" sz="2400" dirty="0"/>
              <a:t> </a:t>
            </a:r>
            <a:r>
              <a:rPr lang="en-US" sz="2400" dirty="0" err="1"/>
              <a:t>bazama</a:t>
            </a:r>
            <a:r>
              <a:rPr lang="en-US" sz="2400" dirty="0"/>
              <a:t> </a:t>
            </a:r>
            <a:r>
              <a:rPr lang="en-US" sz="2400" dirty="0" err="1" smtClean="0"/>
              <a:t>podataka</a:t>
            </a:r>
            <a:r>
              <a:rPr lang="en-US" sz="2400" dirty="0" smtClean="0"/>
              <a:t> (database management system - DBMS)</a:t>
            </a:r>
          </a:p>
          <a:p>
            <a:r>
              <a:rPr lang="en-GB" sz="2400" dirty="0" smtClean="0"/>
              <a:t>DB vs DBMS  </a:t>
            </a:r>
            <a:endParaRPr lang="en-US" sz="2400" dirty="0" smtClean="0"/>
          </a:p>
        </p:txBody>
      </p:sp>
    </p:spTree>
    <p:extLst>
      <p:ext uri="{BB962C8B-B14F-4D97-AF65-F5344CB8AC3E}">
        <p14:creationId xmlns:p14="http://schemas.microsoft.com/office/powerpoint/2010/main" val="1663056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Template>
  <TotalTime>204</TotalTime>
  <Words>956</Words>
  <Application>Microsoft Office PowerPoint</Application>
  <PresentationFormat>Widescreen</PresentationFormat>
  <Paragraphs>162</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Gill Sans MT</vt:lpstr>
      <vt:lpstr>Wingdings 2</vt:lpstr>
      <vt:lpstr>Dividend</vt:lpstr>
      <vt:lpstr>Baze podataka</vt:lpstr>
      <vt:lpstr>predavaČi</vt:lpstr>
      <vt:lpstr>PowerPoint Presentation</vt:lpstr>
      <vt:lpstr>PowerPoint Presentation</vt:lpstr>
      <vt:lpstr>PowerPoint Presentation</vt:lpstr>
      <vt:lpstr>PowerPoint Presentation</vt:lpstr>
      <vt:lpstr>termini</vt:lpstr>
      <vt:lpstr>teme</vt:lpstr>
      <vt:lpstr>ŠTA JE BAZA PODATAKA?</vt:lpstr>
      <vt:lpstr>Gdje se nalaze</vt:lpstr>
      <vt:lpstr>tipovi</vt:lpstr>
      <vt:lpstr>Troslojna arhitektura web sajta</vt:lpstr>
      <vt:lpstr>PowerPoint Presentation</vt:lpstr>
      <vt:lpstr>poslovi</vt:lpstr>
      <vt:lpstr>Data science</vt:lpstr>
      <vt:lpstr>Tehnologije I plate</vt:lpstr>
      <vt:lpstr>PowerPoint Presentation</vt:lpstr>
      <vt:lpstr>Podatak I informacija</vt:lpstr>
      <vt:lpstr>Podatak I informacija</vt:lpstr>
      <vt:lpstr>Podatak I informacija</vt:lpstr>
      <vt:lpstr>Oracle academy</vt:lpstr>
      <vt:lpstr>Pitanja?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Baze podataka - vjeZBE</dc:title>
  <dc:creator>Luka Filipovic</dc:creator>
  <cp:lastModifiedBy>Luka Filipovic</cp:lastModifiedBy>
  <cp:revision>48</cp:revision>
  <dcterms:created xsi:type="dcterms:W3CDTF">2021-09-20T20:19:25Z</dcterms:created>
  <dcterms:modified xsi:type="dcterms:W3CDTF">2023-09-17T21:44:27Z</dcterms:modified>
</cp:coreProperties>
</file>